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9" r:id="rId3"/>
    <p:sldId id="260" r:id="rId4"/>
    <p:sldId id="258" r:id="rId5"/>
    <p:sldId id="300" r:id="rId6"/>
    <p:sldId id="298" r:id="rId7"/>
    <p:sldId id="257" r:id="rId8"/>
    <p:sldId id="262" r:id="rId9"/>
    <p:sldId id="263" r:id="rId10"/>
    <p:sldId id="297" r:id="rId11"/>
    <p:sldId id="299" r:id="rId12"/>
    <p:sldId id="264" r:id="rId13"/>
    <p:sldId id="266" r:id="rId14"/>
    <p:sldId id="265" r:id="rId15"/>
    <p:sldId id="267" r:id="rId16"/>
    <p:sldId id="268" r:id="rId17"/>
    <p:sldId id="269" r:id="rId18"/>
    <p:sldId id="270" r:id="rId19"/>
    <p:sldId id="271" r:id="rId20"/>
    <p:sldId id="272" r:id="rId21"/>
    <p:sldId id="273" r:id="rId22"/>
    <p:sldId id="274" r:id="rId23"/>
    <p:sldId id="275" r:id="rId24"/>
    <p:sldId id="276" r:id="rId25"/>
    <p:sldId id="277" r:id="rId26"/>
    <p:sldId id="282" r:id="rId27"/>
    <p:sldId id="278" r:id="rId28"/>
    <p:sldId id="279" r:id="rId29"/>
    <p:sldId id="280" r:id="rId30"/>
    <p:sldId id="281" r:id="rId31"/>
    <p:sldId id="283" r:id="rId32"/>
    <p:sldId id="284" r:id="rId33"/>
    <p:sldId id="285" r:id="rId34"/>
    <p:sldId id="286" r:id="rId35"/>
    <p:sldId id="287" r:id="rId36"/>
    <p:sldId id="288" r:id="rId37"/>
    <p:sldId id="290" r:id="rId38"/>
    <p:sldId id="291" r:id="rId39"/>
    <p:sldId id="292" r:id="rId40"/>
    <p:sldId id="289" r:id="rId41"/>
    <p:sldId id="293" r:id="rId42"/>
    <p:sldId id="294" r:id="rId43"/>
    <p:sldId id="295" r:id="rId44"/>
    <p:sldId id="296"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71"/>
    <p:restoredTop sz="92527"/>
  </p:normalViewPr>
  <p:slideViewPr>
    <p:cSldViewPr snapToGrid="0" snapToObjects="1">
      <p:cViewPr>
        <p:scale>
          <a:sx n="104" d="100"/>
          <a:sy n="104" d="100"/>
        </p:scale>
        <p:origin x="7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63E5E-24FC-9047-ACCD-255DCF39FB93}" type="datetimeFigureOut">
              <a:rPr kumimoji="1" lang="zh-CN" altLang="en-US" smtClean="0"/>
              <a:t>2020/4/15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B5197-4417-5C43-9362-379832E620BB}" type="slidenum">
              <a:rPr kumimoji="1" lang="zh-CN" altLang="en-US" smtClean="0"/>
              <a:t>‹#›</a:t>
            </a:fld>
            <a:endParaRPr kumimoji="1" lang="zh-CN" altLang="en-US"/>
          </a:p>
        </p:txBody>
      </p:sp>
    </p:spTree>
    <p:extLst>
      <p:ext uri="{BB962C8B-B14F-4D97-AF65-F5344CB8AC3E}">
        <p14:creationId xmlns:p14="http://schemas.microsoft.com/office/powerpoint/2010/main" val="424837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和</a:t>
            </a:r>
            <a:r>
              <a:rPr kumimoji="1" lang="en-US" altLang="zh-CN" dirty="0"/>
              <a:t>2D</a:t>
            </a:r>
            <a:r>
              <a:rPr kumimoji="1" lang="zh-CN" altLang="en-US" dirty="0"/>
              <a:t>超分很像，也有不同：</a:t>
            </a:r>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2</a:t>
            </a:fld>
            <a:endParaRPr kumimoji="1" lang="zh-CN" altLang="en-US"/>
          </a:p>
        </p:txBody>
      </p:sp>
    </p:spTree>
    <p:extLst>
      <p:ext uri="{BB962C8B-B14F-4D97-AF65-F5344CB8AC3E}">
        <p14:creationId xmlns:p14="http://schemas.microsoft.com/office/powerpoint/2010/main" val="3486524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Q</a:t>
            </a:r>
            <a:r>
              <a:rPr kumimoji="1" lang="zh-CN" altLang="en-US" dirty="0"/>
              <a:t>可以不是</a:t>
            </a:r>
            <a:r>
              <a:rPr kumimoji="1" lang="en-US" altLang="zh-CN" dirty="0"/>
              <a:t>P</a:t>
            </a:r>
            <a:r>
              <a:rPr kumimoji="1" lang="zh-CN" altLang="en-US" dirty="0"/>
              <a:t>的</a:t>
            </a:r>
            <a:r>
              <a:rPr kumimoji="1" lang="en-US" altLang="zh-CN" dirty="0"/>
              <a:t>super</a:t>
            </a:r>
            <a:r>
              <a:rPr kumimoji="1" lang="zh-CN" altLang="en-US" dirty="0"/>
              <a:t> </a:t>
            </a:r>
            <a:r>
              <a:rPr kumimoji="1" lang="en-US" altLang="zh-CN" dirty="0"/>
              <a:t>class</a:t>
            </a:r>
            <a:r>
              <a:rPr kumimoji="1" lang="zh-CN" altLang="en-US" dirty="0"/>
              <a:t>，但</a:t>
            </a:r>
            <a:r>
              <a:rPr kumimoji="1" lang="en-US" altLang="zh-CN" dirty="0"/>
              <a:t>Q</a:t>
            </a:r>
            <a:r>
              <a:rPr kumimoji="1" lang="zh-CN" altLang="en-US" dirty="0"/>
              <a:t>需要满足</a:t>
            </a:r>
            <a:r>
              <a:rPr kumimoji="1" lang="en-US" altLang="zh-CN" dirty="0"/>
              <a:t>(1)</a:t>
            </a:r>
            <a:r>
              <a:rPr kumimoji="1" lang="zh-CN" altLang="en-US" dirty="0"/>
              <a:t>描述</a:t>
            </a:r>
            <a:r>
              <a:rPr kumimoji="1" lang="en-US" altLang="zh-CN" dirty="0"/>
              <a:t>P</a:t>
            </a:r>
            <a:r>
              <a:rPr kumimoji="1" lang="zh-CN" altLang="en-US" dirty="0"/>
              <a:t>的</a:t>
            </a:r>
            <a:r>
              <a:rPr kumimoji="1" lang="en-US" altLang="zh-CN" dirty="0"/>
              <a:t>latent</a:t>
            </a:r>
            <a:r>
              <a:rPr kumimoji="1" lang="zh-CN" altLang="en-US" dirty="0"/>
              <a:t> </a:t>
            </a:r>
            <a:r>
              <a:rPr kumimoji="1" lang="en-US" altLang="zh-CN" dirty="0"/>
              <a:t>object</a:t>
            </a:r>
            <a:r>
              <a:rPr kumimoji="1" lang="zh-CN" altLang="en-US" dirty="0"/>
              <a:t> </a:t>
            </a:r>
            <a:r>
              <a:rPr kumimoji="1" lang="en-US" altLang="zh-CN" dirty="0"/>
              <a:t>surface</a:t>
            </a:r>
            <a:r>
              <a:rPr kumimoji="1" lang="zh-CN" altLang="en-US" dirty="0"/>
              <a:t>。</a:t>
            </a:r>
            <a:r>
              <a:rPr kumimoji="1" lang="en-US" altLang="zh-CN" dirty="0"/>
              <a:t>(2)</a:t>
            </a:r>
            <a:r>
              <a:rPr kumimoji="1" lang="zh-CN" altLang="en-US" dirty="0"/>
              <a:t>分布均匀。</a:t>
            </a:r>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29</a:t>
            </a:fld>
            <a:endParaRPr kumimoji="1" lang="zh-CN" altLang="en-US"/>
          </a:p>
        </p:txBody>
      </p:sp>
    </p:spTree>
    <p:extLst>
      <p:ext uri="{BB962C8B-B14F-4D97-AF65-F5344CB8AC3E}">
        <p14:creationId xmlns:p14="http://schemas.microsoft.com/office/powerpoint/2010/main" val="214381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31</a:t>
            </a:fld>
            <a:endParaRPr kumimoji="1" lang="zh-CN" altLang="en-US"/>
          </a:p>
        </p:txBody>
      </p:sp>
    </p:spTree>
    <p:extLst>
      <p:ext uri="{BB962C8B-B14F-4D97-AF65-F5344CB8AC3E}">
        <p14:creationId xmlns:p14="http://schemas.microsoft.com/office/powerpoint/2010/main" val="3636057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43</a:t>
            </a:fld>
            <a:endParaRPr kumimoji="1" lang="zh-CN" altLang="en-US"/>
          </a:p>
        </p:txBody>
      </p:sp>
    </p:spTree>
    <p:extLst>
      <p:ext uri="{BB962C8B-B14F-4D97-AF65-F5344CB8AC3E}">
        <p14:creationId xmlns:p14="http://schemas.microsoft.com/office/powerpoint/2010/main" val="331787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和</a:t>
            </a:r>
            <a:r>
              <a:rPr kumimoji="1" lang="en-US" altLang="zh-CN" dirty="0"/>
              <a:t>2D</a:t>
            </a:r>
            <a:r>
              <a:rPr kumimoji="1" lang="zh-CN" altLang="en-US" dirty="0"/>
              <a:t>超分很像，也有不同：</a:t>
            </a:r>
            <a:r>
              <a:rPr kumimoji="1" lang="en-US" altLang="zh-CN" dirty="0"/>
              <a:t>2. </a:t>
            </a:r>
            <a:r>
              <a:rPr lang="en-US" altLang="zh-CN" dirty="0"/>
              <a:t>The generated points should describe the underlying geometry of a latent target object, meaning that they should roughly lie on the target object surface.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所以对</a:t>
            </a:r>
            <a:r>
              <a:rPr lang="en-US" altLang="zh-CN" dirty="0"/>
              <a:t>input</a:t>
            </a:r>
            <a:r>
              <a:rPr lang="zh-CN" altLang="en-US" dirty="0"/>
              <a:t>点云做</a:t>
            </a:r>
            <a:r>
              <a:rPr lang="en-US" altLang="zh-CN" dirty="0"/>
              <a:t>interpolation</a:t>
            </a:r>
            <a:r>
              <a:rPr lang="zh-CN" altLang="en-US" dirty="0"/>
              <a:t>不适用</a:t>
            </a:r>
          </a:p>
          <a:p>
            <a:endParaRPr kumimoji="1" lang="zh-CN" altLang="en-US" dirty="0"/>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3</a:t>
            </a:fld>
            <a:endParaRPr kumimoji="1" lang="zh-CN" altLang="en-US"/>
          </a:p>
        </p:txBody>
      </p:sp>
    </p:spTree>
    <p:extLst>
      <p:ext uri="{BB962C8B-B14F-4D97-AF65-F5344CB8AC3E}">
        <p14:creationId xmlns:p14="http://schemas.microsoft.com/office/powerpoint/2010/main" val="251387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multi-scale grouping (MSG)</a:t>
            </a:r>
            <a:endParaRPr kumimoji="1" lang="zh-CN" altLang="en-US" dirty="0"/>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12</a:t>
            </a:fld>
            <a:endParaRPr kumimoji="1" lang="zh-CN" altLang="en-US"/>
          </a:p>
        </p:txBody>
      </p:sp>
    </p:spTree>
    <p:extLst>
      <p:ext uri="{BB962C8B-B14F-4D97-AF65-F5344CB8AC3E}">
        <p14:creationId xmlns:p14="http://schemas.microsoft.com/office/powerpoint/2010/main" val="1515860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 important application of point cloud </a:t>
            </a:r>
            <a:r>
              <a:rPr kumimoji="1" lang="en-US" altLang="zh-CN" dirty="0" err="1"/>
              <a:t>upsampling</a:t>
            </a:r>
            <a:r>
              <a:rPr kumimoji="1" lang="en-US" altLang="zh-CN" dirty="0"/>
              <a:t> is to improve the surface reconstruction quality.</a:t>
            </a:r>
            <a:endParaRPr kumimoji="1" lang="zh-CN" altLang="en-US" dirty="0"/>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15</a:t>
            </a:fld>
            <a:endParaRPr kumimoji="1" lang="zh-CN" altLang="en-US"/>
          </a:p>
        </p:txBody>
      </p:sp>
    </p:spTree>
    <p:extLst>
      <p:ext uri="{BB962C8B-B14F-4D97-AF65-F5344CB8AC3E}">
        <p14:creationId xmlns:p14="http://schemas.microsoft.com/office/powerpoint/2010/main" val="2302987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Results from noisy input point sets. Fig. 7 shows the surface reconstruction results from noisy point clouds (Gaussian noise of 0.5% and 1% of object bounding box diagonal), which demonstrate that our network facilitates the production of better surfaces even with noisy inputs.</a:t>
            </a:r>
            <a:endParaRPr kumimoji="1" lang="zh-CN" altLang="en-US" dirty="0"/>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16</a:t>
            </a:fld>
            <a:endParaRPr kumimoji="1" lang="zh-CN" altLang="en-US"/>
          </a:p>
        </p:txBody>
      </p:sp>
    </p:spTree>
    <p:extLst>
      <p:ext uri="{BB962C8B-B14F-4D97-AF65-F5344CB8AC3E}">
        <p14:creationId xmlns:p14="http://schemas.microsoft.com/office/powerpoint/2010/main" val="1609180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[code assignment for efﬁcient feature expansion]:</a:t>
            </a:r>
            <a:r>
              <a:rPr kumimoji="1" lang="zh-CN" altLang="en-US" dirty="0"/>
              <a:t> </a:t>
            </a:r>
            <a:r>
              <a:rPr kumimoji="1" lang="en-US" altLang="zh-CN" dirty="0"/>
              <a:t>PU-Net</a:t>
            </a:r>
            <a:r>
              <a:rPr kumimoji="1" lang="zh-CN" altLang="en-US" dirty="0"/>
              <a:t> </a:t>
            </a:r>
            <a:r>
              <a:rPr kumimoji="1" lang="en-US" altLang="zh-CN" dirty="0"/>
              <a:t>replicates the per-point features and then processes each replicant independently by an individual set of MLPs. This approach may lead to clustered points around the original points positions, which is alleviated by introducing a repulsion loss. We assign a 1D code, with value −1 and 1, to each of those duplicated features to transform them to different locations.</a:t>
            </a:r>
            <a:br>
              <a:rPr kumimoji="1" lang="en-US" altLang="zh-CN" dirty="0"/>
            </a:br>
            <a:r>
              <a:rPr kumimoji="1" lang="en-US" altLang="zh-CN" dirty="0"/>
              <a:t>[bilateral feature interpolation for interlinks across the steps]:</a:t>
            </a:r>
            <a:r>
              <a:rPr kumimoji="1" lang="zh-CN" altLang="en-US" dirty="0"/>
              <a:t> 由</a:t>
            </a:r>
            <a:r>
              <a:rPr kumimoji="1" lang="en-US" altLang="zh-CN" dirty="0" err="1"/>
              <a:t>knn</a:t>
            </a:r>
            <a:r>
              <a:rPr kumimoji="1" lang="zh-CN" altLang="en-US" dirty="0"/>
              <a:t>找到的</a:t>
            </a:r>
            <a:r>
              <a:rPr kumimoji="1" lang="en-US" altLang="zh-CN" dirty="0"/>
              <a:t>k</a:t>
            </a:r>
            <a:r>
              <a:rPr kumimoji="1" lang="zh-CN" altLang="en-US" dirty="0"/>
              <a:t>个邻居的特征加权得到，权重反比于（空间距离</a:t>
            </a:r>
            <a:r>
              <a:rPr kumimoji="1" lang="en-US" altLang="zh-CN" dirty="0"/>
              <a:t>x</a:t>
            </a:r>
            <a:r>
              <a:rPr kumimoji="1" lang="zh-CN" altLang="en-US" dirty="0"/>
              <a:t>特征距离）</a:t>
            </a:r>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21</a:t>
            </a:fld>
            <a:endParaRPr kumimoji="1" lang="zh-CN" altLang="en-US"/>
          </a:p>
        </p:txBody>
      </p:sp>
    </p:spTree>
    <p:extLst>
      <p:ext uri="{BB962C8B-B14F-4D97-AF65-F5344CB8AC3E}">
        <p14:creationId xmlns:p14="http://schemas.microsoft.com/office/powerpoint/2010/main" val="137238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input to level l is obtained using </a:t>
            </a:r>
            <a:r>
              <a:rPr kumimoji="1" lang="en-US" altLang="zh-CN" dirty="0" err="1"/>
              <a:t>kNN</a:t>
            </a:r>
            <a:r>
              <a:rPr kumimoji="1" lang="en-US" altLang="zh-CN" dirty="0"/>
              <a:t> (k = N) around a random point</a:t>
            </a:r>
            <a:r>
              <a:rPr kumimoji="1" lang="zh-CN" altLang="en-US" dirty="0"/>
              <a:t> </a:t>
            </a:r>
            <a:r>
              <a:rPr kumimoji="1" lang="en-US" altLang="zh-CN" dirty="0"/>
              <a:t>p_{l-1}</a:t>
            </a:r>
            <a:r>
              <a:rPr kumimoji="1" lang="zh-CN" altLang="en-US" dirty="0"/>
              <a:t> </a:t>
            </a:r>
            <a:r>
              <a:rPr kumimoji="1" lang="en-US" altLang="zh-CN" dirty="0"/>
              <a:t>in</a:t>
            </a:r>
            <a:r>
              <a:rPr kumimoji="1" lang="zh-CN" altLang="en-US" dirty="0"/>
              <a:t> </a:t>
            </a:r>
            <a:r>
              <a:rPr kumimoji="1" lang="en-US" altLang="zh-CN" dirty="0"/>
              <a:t>P_{l-1}.</a:t>
            </a:r>
          </a:p>
          <a:p>
            <a:r>
              <a:rPr kumimoji="1" lang="en-US" altLang="zh-CN" dirty="0"/>
              <a:t>As shown in Table 1, the performance of PU-Net on sparse and dense inputs is similar, revealing its limitation for high levels of detail.</a:t>
            </a:r>
            <a:endParaRPr kumimoji="1" lang="zh-CN" altLang="en-US" dirty="0"/>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22</a:t>
            </a:fld>
            <a:endParaRPr kumimoji="1" lang="zh-CN" altLang="en-US"/>
          </a:p>
        </p:txBody>
      </p:sp>
    </p:spTree>
    <p:extLst>
      <p:ext uri="{BB962C8B-B14F-4D97-AF65-F5344CB8AC3E}">
        <p14:creationId xmlns:p14="http://schemas.microsoft.com/office/powerpoint/2010/main" val="11784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restores ﬁne-grained geometric details</a:t>
            </a:r>
            <a:endParaRPr kumimoji="1" lang="zh-CN" altLang="en-US" dirty="0"/>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24</a:t>
            </a:fld>
            <a:endParaRPr kumimoji="1" lang="zh-CN" altLang="en-US"/>
          </a:p>
        </p:txBody>
      </p:sp>
    </p:spTree>
    <p:extLst>
      <p:ext uri="{BB962C8B-B14F-4D97-AF65-F5344CB8AC3E}">
        <p14:creationId xmlns:p14="http://schemas.microsoft.com/office/powerpoint/2010/main" val="14503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5B5197-4417-5C43-9362-379832E620BB}" type="slidenum">
              <a:rPr kumimoji="1" lang="zh-CN" altLang="en-US" smtClean="0"/>
              <a:t>25</a:t>
            </a:fld>
            <a:endParaRPr kumimoji="1" lang="zh-CN" altLang="en-US"/>
          </a:p>
        </p:txBody>
      </p:sp>
    </p:spTree>
    <p:extLst>
      <p:ext uri="{BB962C8B-B14F-4D97-AF65-F5344CB8AC3E}">
        <p14:creationId xmlns:p14="http://schemas.microsoft.com/office/powerpoint/2010/main" val="2979183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C59BC-E86F-E248-ADDB-DA2AA8429D1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A5D9411-C04B-F24A-A436-893F38B56C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AC4A359-AA39-F54F-BA95-E1730B3D6D2B}"/>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5" name="页脚占位符 4">
            <a:extLst>
              <a:ext uri="{FF2B5EF4-FFF2-40B4-BE49-F238E27FC236}">
                <a16:creationId xmlns:a16="http://schemas.microsoft.com/office/drawing/2014/main" id="{DA4B660B-0CBA-EA4D-951E-EB9BEDDF151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E9D204B-2A5F-A34D-A4D8-22F9BC738F39}"/>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4294736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C6799-BDB2-234C-82FD-D5422205B18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F816F92-66C6-374D-A4C3-69F4DE9BE4BC}"/>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B5434A32-311C-CD47-AB58-2E0C1ACE0C29}"/>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5" name="页脚占位符 4">
            <a:extLst>
              <a:ext uri="{FF2B5EF4-FFF2-40B4-BE49-F238E27FC236}">
                <a16:creationId xmlns:a16="http://schemas.microsoft.com/office/drawing/2014/main" id="{8FEADFFC-32DB-7745-95A1-D89E329B46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044C079-D48A-0143-893B-511BD89D9061}"/>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303990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F60D527-F912-924E-8907-8CF8BF417D22}"/>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A56EF2E-9C5E-9543-B41C-9F27BF6389A0}"/>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67496333-F173-EC40-9A5E-EE855F0B062C}"/>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5" name="页脚占位符 4">
            <a:extLst>
              <a:ext uri="{FF2B5EF4-FFF2-40B4-BE49-F238E27FC236}">
                <a16:creationId xmlns:a16="http://schemas.microsoft.com/office/drawing/2014/main" id="{3C14A930-0926-AF44-83B1-AC0A3948CDD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4BC838D-987D-584F-819D-46901EFB07E6}"/>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2727860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72AFB-1E18-234F-8F41-E74DA84A1BB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83C85AB-B630-E546-839E-F1B319E7CED2}"/>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B12CD2D0-8838-0949-BD2F-722EBF6FEAB6}"/>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5" name="页脚占位符 4">
            <a:extLst>
              <a:ext uri="{FF2B5EF4-FFF2-40B4-BE49-F238E27FC236}">
                <a16:creationId xmlns:a16="http://schemas.microsoft.com/office/drawing/2014/main" id="{939EE49F-DBE7-4F41-BC36-015BA7B7E8C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E8AAAB9-F799-504C-A253-8752EB6A44C7}"/>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1505611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0D1CD-98B3-F949-A73B-32A6EBF0C39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F3D2793-73FE-8D4E-8C5D-2E13BC4CF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D95BC8CF-96AF-CD40-B86D-71579AA8924F}"/>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5" name="页脚占位符 4">
            <a:extLst>
              <a:ext uri="{FF2B5EF4-FFF2-40B4-BE49-F238E27FC236}">
                <a16:creationId xmlns:a16="http://schemas.microsoft.com/office/drawing/2014/main" id="{BA47707D-9AF3-9C4D-82C2-2BC7E7CADB1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36ED76-FDCF-CF40-A19F-988D75BF06D6}"/>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962320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5D4D9-26A9-904F-9445-AE4B5419CD9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26E1E99-9A41-CE45-A0B3-A194A304207D}"/>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6C305B94-FB2E-0040-AE4B-7EFEE9A1095F}"/>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4A37C811-9BA9-5A45-9887-A5A982DE923C}"/>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6" name="页脚占位符 5">
            <a:extLst>
              <a:ext uri="{FF2B5EF4-FFF2-40B4-BE49-F238E27FC236}">
                <a16:creationId xmlns:a16="http://schemas.microsoft.com/office/drawing/2014/main" id="{DDAC9F26-73CD-5A4A-AC26-B33138DFFDF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622E4FF-A105-354E-88C5-DB8F6098163E}"/>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357829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BB082A-CD24-4B4F-AC6D-ADA7E8B55AA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1BAF52F-6070-0D47-A9FD-E8373BB7AC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2C2E6DBB-23E5-544B-B768-DB8C16FC3CC6}"/>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DD89F3CA-9420-484C-85D0-69788EB21E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4C2F9795-7DAB-C34E-9F0D-B4E1FF7270FD}"/>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6BAC5994-B113-C547-B081-CE9C6B862E7C}"/>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8" name="页脚占位符 7">
            <a:extLst>
              <a:ext uri="{FF2B5EF4-FFF2-40B4-BE49-F238E27FC236}">
                <a16:creationId xmlns:a16="http://schemas.microsoft.com/office/drawing/2014/main" id="{83C998A7-BD5B-0341-B66A-FFDB2D2A023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E4CD502-C33D-F146-93C9-13C01C6EE3F2}"/>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3184454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61277-1FC4-9548-8AB4-2CEC3571A0D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1B7E696-C8AB-8E4C-9405-9ADF03402391}"/>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4" name="页脚占位符 3">
            <a:extLst>
              <a:ext uri="{FF2B5EF4-FFF2-40B4-BE49-F238E27FC236}">
                <a16:creationId xmlns:a16="http://schemas.microsoft.com/office/drawing/2014/main" id="{CFCA39C3-FA55-B047-93A5-F8E6C34AF90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FB5016D-6C31-7241-96A8-3D73F8C1F973}"/>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2897099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7962AC-47B7-624C-827E-E7FACEDBCFBD}"/>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3" name="页脚占位符 2">
            <a:extLst>
              <a:ext uri="{FF2B5EF4-FFF2-40B4-BE49-F238E27FC236}">
                <a16:creationId xmlns:a16="http://schemas.microsoft.com/office/drawing/2014/main" id="{4C896C26-7584-0643-B592-93A35D502B92}"/>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4F13BA6-FD02-7543-A237-428BA20CA70C}"/>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366337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264A3-30D5-B54D-89B0-24749DF7183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19A155B-8986-0640-99A0-F8C242DC6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E480394F-C607-F44B-AD96-F8E08BC78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F330CDA-D4ED-014C-BB6A-96E00B5536A3}"/>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6" name="页脚占位符 5">
            <a:extLst>
              <a:ext uri="{FF2B5EF4-FFF2-40B4-BE49-F238E27FC236}">
                <a16:creationId xmlns:a16="http://schemas.microsoft.com/office/drawing/2014/main" id="{27EC3D25-2CC1-A440-8926-F33D6A1757F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F9CCEA1-BC49-2647-95D1-D84568328412}"/>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199004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73046-A80F-1743-AB4D-E2A3D27F7AA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299552C-0721-DA47-AD8D-2BE1746D18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DD34996-D54C-104F-A6E0-E717B4E52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11A940A-E501-BA46-9175-3917A91AE33C}"/>
              </a:ext>
            </a:extLst>
          </p:cNvPr>
          <p:cNvSpPr>
            <a:spLocks noGrp="1"/>
          </p:cNvSpPr>
          <p:nvPr>
            <p:ph type="dt" sz="half" idx="10"/>
          </p:nvPr>
        </p:nvSpPr>
        <p:spPr/>
        <p:txBody>
          <a:bodyPr/>
          <a:lstStyle/>
          <a:p>
            <a:fld id="{F247EEFD-329A-7748-B601-B2315911E3C3}" type="datetimeFigureOut">
              <a:rPr kumimoji="1" lang="zh-CN" altLang="en-US" smtClean="0"/>
              <a:t>2020/4/15</a:t>
            </a:fld>
            <a:endParaRPr kumimoji="1" lang="zh-CN" altLang="en-US"/>
          </a:p>
        </p:txBody>
      </p:sp>
      <p:sp>
        <p:nvSpPr>
          <p:cNvPr id="6" name="页脚占位符 5">
            <a:extLst>
              <a:ext uri="{FF2B5EF4-FFF2-40B4-BE49-F238E27FC236}">
                <a16:creationId xmlns:a16="http://schemas.microsoft.com/office/drawing/2014/main" id="{E1ADAD86-3277-144F-B7AE-0EA3FB35483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34DC483-430F-2440-BA9A-AE514562392A}"/>
              </a:ext>
            </a:extLst>
          </p:cNvPr>
          <p:cNvSpPr>
            <a:spLocks noGrp="1"/>
          </p:cNvSpPr>
          <p:nvPr>
            <p:ph type="sldNum" sz="quarter" idx="12"/>
          </p:nvPr>
        </p:nvSpPr>
        <p:spPr/>
        <p:txBody>
          <a:body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2279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FE6A64-CB63-5549-941F-3CCC409EDF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D88A809-17B7-C74E-869E-2D52D53482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B4230E9A-51E2-3641-8861-AD1BE8DA96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7EEFD-329A-7748-B601-B2315911E3C3}" type="datetimeFigureOut">
              <a:rPr kumimoji="1" lang="zh-CN" altLang="en-US" smtClean="0"/>
              <a:t>2020/4/15</a:t>
            </a:fld>
            <a:endParaRPr kumimoji="1" lang="zh-CN" altLang="en-US"/>
          </a:p>
        </p:txBody>
      </p:sp>
      <p:sp>
        <p:nvSpPr>
          <p:cNvPr id="5" name="页脚占位符 4">
            <a:extLst>
              <a:ext uri="{FF2B5EF4-FFF2-40B4-BE49-F238E27FC236}">
                <a16:creationId xmlns:a16="http://schemas.microsoft.com/office/drawing/2014/main" id="{FD35C32A-49FC-B045-9CB0-81AF8B8B8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C4BA335-15D8-9046-A7E5-278EAF88B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E345AA-17D0-0C40-9086-176DAAE5D292}" type="slidenum">
              <a:rPr kumimoji="1" lang="zh-CN" altLang="en-US" smtClean="0"/>
              <a:t>‹#›</a:t>
            </a:fld>
            <a:endParaRPr kumimoji="1" lang="zh-CN" altLang="en-US"/>
          </a:p>
        </p:txBody>
      </p:sp>
    </p:spTree>
    <p:extLst>
      <p:ext uri="{BB962C8B-B14F-4D97-AF65-F5344CB8AC3E}">
        <p14:creationId xmlns:p14="http://schemas.microsoft.com/office/powerpoint/2010/main" val="1349412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BD894-70DE-AC42-85B9-21BC76C3C102}"/>
              </a:ext>
            </a:extLst>
          </p:cNvPr>
          <p:cNvSpPr>
            <a:spLocks noGrp="1"/>
          </p:cNvSpPr>
          <p:nvPr>
            <p:ph type="ctrTitle"/>
          </p:nvPr>
        </p:nvSpPr>
        <p:spPr/>
        <p:txBody>
          <a:bodyPr/>
          <a:lstStyle/>
          <a:p>
            <a:r>
              <a:rPr kumimoji="1" lang="en-US" altLang="zh-CN" dirty="0"/>
              <a:t>Point cloud </a:t>
            </a:r>
            <a:r>
              <a:rPr kumimoji="1" lang="en-US" altLang="zh-CN" dirty="0" err="1"/>
              <a:t>upsampling</a:t>
            </a:r>
            <a:endParaRPr kumimoji="1" lang="zh-CN" altLang="en-US" dirty="0"/>
          </a:p>
        </p:txBody>
      </p:sp>
      <p:sp>
        <p:nvSpPr>
          <p:cNvPr id="3" name="副标题 2">
            <a:extLst>
              <a:ext uri="{FF2B5EF4-FFF2-40B4-BE49-F238E27FC236}">
                <a16:creationId xmlns:a16="http://schemas.microsoft.com/office/drawing/2014/main" id="{B08F979E-0A23-DE44-9C48-469E2BA81A4E}"/>
              </a:ext>
            </a:extLst>
          </p:cNvPr>
          <p:cNvSpPr>
            <a:spLocks noGrp="1"/>
          </p:cNvSpPr>
          <p:nvPr>
            <p:ph type="subTitle" idx="1"/>
          </p:nvPr>
        </p:nvSpPr>
        <p:spPr/>
        <p:txBody>
          <a:bodyPr/>
          <a:lstStyle/>
          <a:p>
            <a:r>
              <a:rPr kumimoji="1" lang="en-US" altLang="zh-CN" dirty="0"/>
              <a:t>Zhao Weibing</a:t>
            </a:r>
          </a:p>
          <a:p>
            <a:r>
              <a:rPr kumimoji="1" lang="en-US" altLang="zh-CN" dirty="0"/>
              <a:t>2020/04/17</a:t>
            </a:r>
            <a:endParaRPr kumimoji="1" lang="zh-CN" altLang="en-US" dirty="0"/>
          </a:p>
        </p:txBody>
      </p:sp>
    </p:spTree>
    <p:extLst>
      <p:ext uri="{BB962C8B-B14F-4D97-AF65-F5344CB8AC3E}">
        <p14:creationId xmlns:p14="http://schemas.microsoft.com/office/powerpoint/2010/main" val="238663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A6735-2E60-AE49-B0F0-E569CAD3DFB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8736FAA-9A98-8E4D-8F2F-742A9DE2049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1F8AF96-5A9F-4440-BC31-09EC041EBA58}"/>
              </a:ext>
            </a:extLst>
          </p:cNvPr>
          <p:cNvPicPr>
            <a:picLocks noChangeAspect="1"/>
          </p:cNvPicPr>
          <p:nvPr/>
        </p:nvPicPr>
        <p:blipFill>
          <a:blip r:embed="rId2"/>
          <a:stretch>
            <a:fillRect/>
          </a:stretch>
        </p:blipFill>
        <p:spPr>
          <a:xfrm>
            <a:off x="1753057" y="365125"/>
            <a:ext cx="8685886" cy="6056825"/>
          </a:xfrm>
          <a:prstGeom prst="rect">
            <a:avLst/>
          </a:prstGeom>
        </p:spPr>
      </p:pic>
    </p:spTree>
    <p:extLst>
      <p:ext uri="{BB962C8B-B14F-4D97-AF65-F5344CB8AC3E}">
        <p14:creationId xmlns:p14="http://schemas.microsoft.com/office/powerpoint/2010/main" val="233475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9A5162-5DCF-1947-BBFA-6612F8093AE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6CF3563-E1EE-544E-9033-6E8170AF05FA}"/>
              </a:ext>
            </a:extLst>
          </p:cNvPr>
          <p:cNvSpPr>
            <a:spLocks noGrp="1"/>
          </p:cNvSpPr>
          <p:nvPr>
            <p:ph idx="1"/>
          </p:nvPr>
        </p:nvSpPr>
        <p:spPr/>
        <p:txBody>
          <a:bodyPr/>
          <a:lstStyle/>
          <a:p>
            <a:endParaRPr kumimoji="1" lang="zh-CN" altLang="en-US"/>
          </a:p>
        </p:txBody>
      </p:sp>
      <p:pic>
        <p:nvPicPr>
          <p:cNvPr id="6" name="图片 5">
            <a:extLst>
              <a:ext uri="{FF2B5EF4-FFF2-40B4-BE49-F238E27FC236}">
                <a16:creationId xmlns:a16="http://schemas.microsoft.com/office/drawing/2014/main" id="{063EA291-245E-4E42-8D89-693C9ABF5576}"/>
              </a:ext>
            </a:extLst>
          </p:cNvPr>
          <p:cNvPicPr>
            <a:picLocks noChangeAspect="1"/>
          </p:cNvPicPr>
          <p:nvPr/>
        </p:nvPicPr>
        <p:blipFill>
          <a:blip r:embed="rId2"/>
          <a:stretch>
            <a:fillRect/>
          </a:stretch>
        </p:blipFill>
        <p:spPr>
          <a:xfrm>
            <a:off x="1310694" y="123567"/>
            <a:ext cx="9570612" cy="6623222"/>
          </a:xfrm>
          <a:prstGeom prst="rect">
            <a:avLst/>
          </a:prstGeom>
        </p:spPr>
      </p:pic>
    </p:spTree>
    <p:extLst>
      <p:ext uri="{BB962C8B-B14F-4D97-AF65-F5344CB8AC3E}">
        <p14:creationId xmlns:p14="http://schemas.microsoft.com/office/powerpoint/2010/main" val="4057667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A87B3-1D63-AA46-9888-84B3098BD016}"/>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9B6512C3-A06A-DC42-A0B7-0C2F62793412}"/>
              </a:ext>
            </a:extLst>
          </p:cNvPr>
          <p:cNvPicPr>
            <a:picLocks noChangeAspect="1"/>
          </p:cNvPicPr>
          <p:nvPr/>
        </p:nvPicPr>
        <p:blipFill>
          <a:blip r:embed="rId3"/>
          <a:stretch>
            <a:fillRect/>
          </a:stretch>
        </p:blipFill>
        <p:spPr>
          <a:xfrm>
            <a:off x="278610" y="227161"/>
            <a:ext cx="11634779" cy="5772381"/>
          </a:xfrm>
          <a:prstGeom prst="rect">
            <a:avLst/>
          </a:prstGeom>
        </p:spPr>
      </p:pic>
      <p:cxnSp>
        <p:nvCxnSpPr>
          <p:cNvPr id="6" name="直线箭头连接符 5">
            <a:extLst>
              <a:ext uri="{FF2B5EF4-FFF2-40B4-BE49-F238E27FC236}">
                <a16:creationId xmlns:a16="http://schemas.microsoft.com/office/drawing/2014/main" id="{867D6889-7B25-3D4A-964E-B5EB8F06E3F8}"/>
              </a:ext>
            </a:extLst>
          </p:cNvPr>
          <p:cNvCxnSpPr>
            <a:cxnSpLocks/>
          </p:cNvCxnSpPr>
          <p:nvPr/>
        </p:nvCxnSpPr>
        <p:spPr>
          <a:xfrm flipH="1">
            <a:off x="3111691" y="6332561"/>
            <a:ext cx="21836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AD10EBC1-DFC9-0A4C-AEEC-F05AB99BA71A}"/>
              </a:ext>
            </a:extLst>
          </p:cNvPr>
          <p:cNvCxnSpPr/>
          <p:nvPr/>
        </p:nvCxnSpPr>
        <p:spPr>
          <a:xfrm>
            <a:off x="5991367" y="6332561"/>
            <a:ext cx="2402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BAC59C9-42C8-314B-B642-27D51E2CECD6}"/>
              </a:ext>
            </a:extLst>
          </p:cNvPr>
          <p:cNvSpPr/>
          <p:nvPr/>
        </p:nvSpPr>
        <p:spPr>
          <a:xfrm>
            <a:off x="3284830" y="6370799"/>
            <a:ext cx="1837362" cy="369332"/>
          </a:xfrm>
          <a:prstGeom prst="rect">
            <a:avLst/>
          </a:prstGeom>
        </p:spPr>
        <p:txBody>
          <a:bodyPr wrap="none">
            <a:spAutoFit/>
          </a:bodyPr>
          <a:lstStyle/>
          <a:p>
            <a:r>
              <a:rPr lang="zh-CN" altLang="en-US" b="1" dirty="0">
                <a:solidFill>
                  <a:srgbClr val="002060"/>
                </a:solidFill>
              </a:rPr>
              <a:t>local uniformity</a:t>
            </a:r>
          </a:p>
        </p:txBody>
      </p:sp>
      <p:sp>
        <p:nvSpPr>
          <p:cNvPr id="11" name="矩形 10">
            <a:extLst>
              <a:ext uri="{FF2B5EF4-FFF2-40B4-BE49-F238E27FC236}">
                <a16:creationId xmlns:a16="http://schemas.microsoft.com/office/drawing/2014/main" id="{05E4FE10-CC67-864C-A7A0-3600FCC787CE}"/>
              </a:ext>
            </a:extLst>
          </p:cNvPr>
          <p:cNvSpPr/>
          <p:nvPr/>
        </p:nvSpPr>
        <p:spPr>
          <a:xfrm>
            <a:off x="6146250" y="6358083"/>
            <a:ext cx="2092239" cy="369332"/>
          </a:xfrm>
          <a:prstGeom prst="rect">
            <a:avLst/>
          </a:prstGeom>
        </p:spPr>
        <p:txBody>
          <a:bodyPr wrap="none">
            <a:spAutoFit/>
          </a:bodyPr>
          <a:lstStyle/>
          <a:p>
            <a:r>
              <a:rPr lang="en-US" altLang="zh-CN" b="1" dirty="0">
                <a:solidFill>
                  <a:srgbClr val="002060"/>
                </a:solidFill>
              </a:rPr>
              <a:t>Global</a:t>
            </a:r>
            <a:r>
              <a:rPr lang="zh-CN" altLang="en-US" b="1" dirty="0">
                <a:solidFill>
                  <a:srgbClr val="002060"/>
                </a:solidFill>
              </a:rPr>
              <a:t> uniformity </a:t>
            </a:r>
          </a:p>
        </p:txBody>
      </p:sp>
    </p:spTree>
    <p:extLst>
      <p:ext uri="{BB962C8B-B14F-4D97-AF65-F5344CB8AC3E}">
        <p14:creationId xmlns:p14="http://schemas.microsoft.com/office/powerpoint/2010/main" val="76911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3E407-F550-8641-9FFD-BE83033C866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60EBB37-36C6-D543-8DC8-A2841F8AE7A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0B860BC-5BC3-604A-9080-E98D7DAA6788}"/>
              </a:ext>
            </a:extLst>
          </p:cNvPr>
          <p:cNvPicPr>
            <a:picLocks noChangeAspect="1"/>
          </p:cNvPicPr>
          <p:nvPr/>
        </p:nvPicPr>
        <p:blipFill>
          <a:blip r:embed="rId2"/>
          <a:stretch>
            <a:fillRect/>
          </a:stretch>
        </p:blipFill>
        <p:spPr>
          <a:xfrm>
            <a:off x="552314" y="770158"/>
            <a:ext cx="11087372" cy="5406805"/>
          </a:xfrm>
          <a:prstGeom prst="rect">
            <a:avLst/>
          </a:prstGeom>
        </p:spPr>
      </p:pic>
    </p:spTree>
    <p:extLst>
      <p:ext uri="{BB962C8B-B14F-4D97-AF65-F5344CB8AC3E}">
        <p14:creationId xmlns:p14="http://schemas.microsoft.com/office/powerpoint/2010/main" val="2323209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97984-5A5D-2D43-B87E-E143EC17157E}"/>
              </a:ext>
            </a:extLst>
          </p:cNvPr>
          <p:cNvSpPr>
            <a:spLocks noGrp="1"/>
          </p:cNvSpPr>
          <p:nvPr>
            <p:ph type="title"/>
          </p:nvPr>
        </p:nvSpPr>
        <p:spPr/>
        <p:txBody>
          <a:bodyPr/>
          <a:lstStyle/>
          <a:p>
            <a:r>
              <a:rPr kumimoji="1" lang="en-US" altLang="zh-CN" dirty="0"/>
              <a:t>Analyzing the feature expansion &amp;</a:t>
            </a:r>
            <a:br>
              <a:rPr kumimoji="1" lang="en-US" altLang="zh-CN" dirty="0"/>
            </a:br>
            <a:r>
              <a:rPr kumimoji="1" lang="en-US" altLang="zh-CN" dirty="0"/>
              <a:t>Comparing different loss functions</a:t>
            </a:r>
            <a:endParaRPr kumimoji="1" lang="zh-CN" altLang="en-US" dirty="0"/>
          </a:p>
        </p:txBody>
      </p:sp>
      <p:pic>
        <p:nvPicPr>
          <p:cNvPr id="4" name="图片 3">
            <a:extLst>
              <a:ext uri="{FF2B5EF4-FFF2-40B4-BE49-F238E27FC236}">
                <a16:creationId xmlns:a16="http://schemas.microsoft.com/office/drawing/2014/main" id="{3DBBF46F-4A26-D741-8326-83793924EDD2}"/>
              </a:ext>
            </a:extLst>
          </p:cNvPr>
          <p:cNvPicPr>
            <a:picLocks noChangeAspect="1"/>
          </p:cNvPicPr>
          <p:nvPr/>
        </p:nvPicPr>
        <p:blipFill>
          <a:blip r:embed="rId2"/>
          <a:stretch>
            <a:fillRect/>
          </a:stretch>
        </p:blipFill>
        <p:spPr>
          <a:xfrm>
            <a:off x="1458264" y="2098580"/>
            <a:ext cx="9275471" cy="3380321"/>
          </a:xfrm>
          <a:prstGeom prst="rect">
            <a:avLst/>
          </a:prstGeom>
        </p:spPr>
      </p:pic>
    </p:spTree>
    <p:extLst>
      <p:ext uri="{BB962C8B-B14F-4D97-AF65-F5344CB8AC3E}">
        <p14:creationId xmlns:p14="http://schemas.microsoft.com/office/powerpoint/2010/main" val="3412393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74B694-D6AE-D24B-A4A6-DEEB0E4CF383}"/>
              </a:ext>
            </a:extLst>
          </p:cNvPr>
          <p:cNvSpPr>
            <a:spLocks noGrp="1"/>
          </p:cNvSpPr>
          <p:nvPr>
            <p:ph type="title"/>
          </p:nvPr>
        </p:nvSpPr>
        <p:spPr>
          <a:xfrm>
            <a:off x="127379" y="168940"/>
            <a:ext cx="12064621" cy="1325563"/>
          </a:xfrm>
        </p:spPr>
        <p:txBody>
          <a:bodyPr>
            <a:normAutofit/>
          </a:bodyPr>
          <a:lstStyle/>
          <a:p>
            <a:r>
              <a:rPr kumimoji="1" lang="en-US" altLang="zh-CN" sz="3600" dirty="0"/>
              <a:t>Application:</a:t>
            </a:r>
            <a:r>
              <a:rPr kumimoji="1" lang="zh-CN" altLang="en-US" sz="3600" dirty="0"/>
              <a:t> </a:t>
            </a:r>
            <a:r>
              <a:rPr kumimoji="1" lang="en-US" altLang="zh-CN" sz="3600" dirty="0"/>
              <a:t>Surface reconstruction from </a:t>
            </a:r>
            <a:r>
              <a:rPr kumimoji="1" lang="en-US" altLang="zh-CN" sz="3600" dirty="0" err="1"/>
              <a:t>upsampled</a:t>
            </a:r>
            <a:r>
              <a:rPr kumimoji="1" lang="en-US" altLang="zh-CN" sz="3600" dirty="0"/>
              <a:t> point sets</a:t>
            </a:r>
            <a:endParaRPr kumimoji="1" lang="zh-CN" altLang="en-US" sz="3600" dirty="0"/>
          </a:p>
        </p:txBody>
      </p:sp>
      <p:sp>
        <p:nvSpPr>
          <p:cNvPr id="3" name="内容占位符 2">
            <a:extLst>
              <a:ext uri="{FF2B5EF4-FFF2-40B4-BE49-F238E27FC236}">
                <a16:creationId xmlns:a16="http://schemas.microsoft.com/office/drawing/2014/main" id="{8AC597C2-A1AA-EA4C-8840-4B9551287C7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75C1E30-4675-3A4E-8985-41271DB3A83D}"/>
              </a:ext>
            </a:extLst>
          </p:cNvPr>
          <p:cNvPicPr>
            <a:picLocks noChangeAspect="1"/>
          </p:cNvPicPr>
          <p:nvPr/>
        </p:nvPicPr>
        <p:blipFill>
          <a:blip r:embed="rId3"/>
          <a:stretch>
            <a:fillRect/>
          </a:stretch>
        </p:blipFill>
        <p:spPr>
          <a:xfrm>
            <a:off x="127379" y="1381752"/>
            <a:ext cx="12064621" cy="5078109"/>
          </a:xfrm>
          <a:prstGeom prst="rect">
            <a:avLst/>
          </a:prstGeom>
        </p:spPr>
      </p:pic>
    </p:spTree>
    <p:extLst>
      <p:ext uri="{BB962C8B-B14F-4D97-AF65-F5344CB8AC3E}">
        <p14:creationId xmlns:p14="http://schemas.microsoft.com/office/powerpoint/2010/main" val="2032846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D71CD-1D66-074D-B9B8-B0EF3819F73B}"/>
              </a:ext>
            </a:extLst>
          </p:cNvPr>
          <p:cNvSpPr>
            <a:spLocks noGrp="1"/>
          </p:cNvSpPr>
          <p:nvPr>
            <p:ph type="title"/>
          </p:nvPr>
        </p:nvSpPr>
        <p:spPr/>
        <p:txBody>
          <a:bodyPr/>
          <a:lstStyle/>
          <a:p>
            <a:r>
              <a:rPr kumimoji="1" lang="en-US" altLang="zh-CN" dirty="0"/>
              <a:t>Results from noisy input point sets</a:t>
            </a:r>
            <a:endParaRPr kumimoji="1" lang="zh-CN" altLang="en-US" dirty="0"/>
          </a:p>
        </p:txBody>
      </p:sp>
      <p:pic>
        <p:nvPicPr>
          <p:cNvPr id="4" name="图片 3">
            <a:extLst>
              <a:ext uri="{FF2B5EF4-FFF2-40B4-BE49-F238E27FC236}">
                <a16:creationId xmlns:a16="http://schemas.microsoft.com/office/drawing/2014/main" id="{6417362B-101B-8646-80DB-0AC24B7EBA0A}"/>
              </a:ext>
            </a:extLst>
          </p:cNvPr>
          <p:cNvPicPr>
            <a:picLocks noChangeAspect="1"/>
          </p:cNvPicPr>
          <p:nvPr/>
        </p:nvPicPr>
        <p:blipFill>
          <a:blip r:embed="rId3"/>
          <a:stretch>
            <a:fillRect/>
          </a:stretch>
        </p:blipFill>
        <p:spPr>
          <a:xfrm>
            <a:off x="1151482" y="1493341"/>
            <a:ext cx="9889036" cy="5097793"/>
          </a:xfrm>
          <a:prstGeom prst="rect">
            <a:avLst/>
          </a:prstGeom>
        </p:spPr>
      </p:pic>
    </p:spTree>
    <p:extLst>
      <p:ext uri="{BB962C8B-B14F-4D97-AF65-F5344CB8AC3E}">
        <p14:creationId xmlns:p14="http://schemas.microsoft.com/office/powerpoint/2010/main" val="841647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5B8B5-A8EB-A34A-BA87-03012CE01BAC}"/>
              </a:ext>
            </a:extLst>
          </p:cNvPr>
          <p:cNvSpPr>
            <a:spLocks noGrp="1"/>
          </p:cNvSpPr>
          <p:nvPr>
            <p:ph type="title"/>
          </p:nvPr>
        </p:nvSpPr>
        <p:spPr/>
        <p:txBody>
          <a:bodyPr/>
          <a:lstStyle/>
          <a:p>
            <a:r>
              <a:rPr kumimoji="1" lang="en-US" altLang="zh-CN" dirty="0"/>
              <a:t>Results on real-scanned point clouds</a:t>
            </a:r>
            <a:endParaRPr kumimoji="1" lang="zh-CN" altLang="en-US" dirty="0"/>
          </a:p>
        </p:txBody>
      </p:sp>
      <p:sp>
        <p:nvSpPr>
          <p:cNvPr id="3" name="内容占位符 2">
            <a:extLst>
              <a:ext uri="{FF2B5EF4-FFF2-40B4-BE49-F238E27FC236}">
                <a16:creationId xmlns:a16="http://schemas.microsoft.com/office/drawing/2014/main" id="{054602C0-160C-434E-BF3A-49D18DDBA77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DCEAE9-9B83-134C-AC44-328AA208062C}"/>
              </a:ext>
            </a:extLst>
          </p:cNvPr>
          <p:cNvPicPr>
            <a:picLocks noChangeAspect="1"/>
          </p:cNvPicPr>
          <p:nvPr/>
        </p:nvPicPr>
        <p:blipFill>
          <a:blip r:embed="rId2"/>
          <a:stretch>
            <a:fillRect/>
          </a:stretch>
        </p:blipFill>
        <p:spPr>
          <a:xfrm>
            <a:off x="2583597" y="1638560"/>
            <a:ext cx="6819710" cy="4725468"/>
          </a:xfrm>
          <a:prstGeom prst="rect">
            <a:avLst/>
          </a:prstGeom>
        </p:spPr>
      </p:pic>
    </p:spTree>
    <p:extLst>
      <p:ext uri="{BB962C8B-B14F-4D97-AF65-F5344CB8AC3E}">
        <p14:creationId xmlns:p14="http://schemas.microsoft.com/office/powerpoint/2010/main" val="334754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07CA8-B99C-F340-A7EF-10A9C42415F7}"/>
              </a:ext>
            </a:extLst>
          </p:cNvPr>
          <p:cNvSpPr>
            <a:spLocks noGrp="1"/>
          </p:cNvSpPr>
          <p:nvPr>
            <p:ph type="title"/>
          </p:nvPr>
        </p:nvSpPr>
        <p:spPr/>
        <p:txBody>
          <a:bodyPr/>
          <a:lstStyle/>
          <a:p>
            <a:r>
              <a:rPr kumimoji="1" lang="en-US" altLang="zh-CN" dirty="0"/>
              <a:t>Limitations: </a:t>
            </a:r>
            <a:endParaRPr kumimoji="1" lang="zh-CN" altLang="en-US" dirty="0"/>
          </a:p>
        </p:txBody>
      </p:sp>
      <p:sp>
        <p:nvSpPr>
          <p:cNvPr id="3" name="内容占位符 2">
            <a:extLst>
              <a:ext uri="{FF2B5EF4-FFF2-40B4-BE49-F238E27FC236}">
                <a16:creationId xmlns:a16="http://schemas.microsoft.com/office/drawing/2014/main" id="{45441FEB-51EB-0442-B0F4-D30DEC76E7DF}"/>
              </a:ext>
            </a:extLst>
          </p:cNvPr>
          <p:cNvSpPr>
            <a:spLocks noGrp="1"/>
          </p:cNvSpPr>
          <p:nvPr>
            <p:ph idx="1"/>
          </p:nvPr>
        </p:nvSpPr>
        <p:spPr/>
        <p:txBody>
          <a:bodyPr/>
          <a:lstStyle/>
          <a:p>
            <a:r>
              <a:rPr kumimoji="1" lang="en-US" altLang="zh-CN" dirty="0"/>
              <a:t>PU-Net is not designed for completion, so it can not fill large holes and missing parts. </a:t>
            </a:r>
          </a:p>
          <a:p>
            <a:r>
              <a:rPr kumimoji="1" lang="en-US" altLang="zh-CN" dirty="0"/>
              <a:t>PU-Net may not be able to add meaningful points for tiny structures that are severely </a:t>
            </a:r>
            <a:r>
              <a:rPr kumimoji="1" lang="en-US" altLang="zh-CN" dirty="0" err="1"/>
              <a:t>undersampled</a:t>
            </a:r>
            <a:r>
              <a:rPr kumimoji="1" lang="en-US" altLang="zh-CN" dirty="0"/>
              <a:t>.</a:t>
            </a:r>
            <a:endParaRPr kumimoji="1" lang="zh-CN" altLang="en-US" dirty="0"/>
          </a:p>
        </p:txBody>
      </p:sp>
    </p:spTree>
    <p:extLst>
      <p:ext uri="{BB962C8B-B14F-4D97-AF65-F5344CB8AC3E}">
        <p14:creationId xmlns:p14="http://schemas.microsoft.com/office/powerpoint/2010/main" val="2670338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FF6B2-371A-3948-82F0-1F642546C05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189688E-05EA-544C-933C-20268D64F09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DCDBC2F-766D-9947-BBBB-0CE900E6E333}"/>
              </a:ext>
            </a:extLst>
          </p:cNvPr>
          <p:cNvPicPr>
            <a:picLocks noChangeAspect="1"/>
          </p:cNvPicPr>
          <p:nvPr/>
        </p:nvPicPr>
        <p:blipFill>
          <a:blip r:embed="rId2"/>
          <a:stretch>
            <a:fillRect/>
          </a:stretch>
        </p:blipFill>
        <p:spPr>
          <a:xfrm>
            <a:off x="62045" y="888668"/>
            <a:ext cx="12067909" cy="5288295"/>
          </a:xfrm>
          <a:prstGeom prst="rect">
            <a:avLst/>
          </a:prstGeom>
        </p:spPr>
      </p:pic>
    </p:spTree>
    <p:extLst>
      <p:ext uri="{BB962C8B-B14F-4D97-AF65-F5344CB8AC3E}">
        <p14:creationId xmlns:p14="http://schemas.microsoft.com/office/powerpoint/2010/main" val="300288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7B2E1-88DE-6444-8429-85293C0310F5}"/>
              </a:ext>
            </a:extLst>
          </p:cNvPr>
          <p:cNvSpPr>
            <a:spLocks noGrp="1"/>
          </p:cNvSpPr>
          <p:nvPr>
            <p:ph type="title"/>
          </p:nvPr>
        </p:nvSpPr>
        <p:spPr/>
        <p:txBody>
          <a:bodyPr/>
          <a:lstStyle/>
          <a:p>
            <a:r>
              <a:rPr kumimoji="1" lang="en-US" altLang="zh-CN" dirty="0" err="1"/>
              <a:t>Upsampling</a:t>
            </a:r>
            <a:r>
              <a:rPr kumimoji="1" lang="en-US" altLang="zh-CN" dirty="0"/>
              <a:t> problem</a:t>
            </a:r>
            <a:endParaRPr kumimoji="1" lang="zh-CN" altLang="en-US" dirty="0"/>
          </a:p>
        </p:txBody>
      </p:sp>
      <p:sp>
        <p:nvSpPr>
          <p:cNvPr id="3" name="内容占位符 2">
            <a:extLst>
              <a:ext uri="{FF2B5EF4-FFF2-40B4-BE49-F238E27FC236}">
                <a16:creationId xmlns:a16="http://schemas.microsoft.com/office/drawing/2014/main" id="{BC398330-5CB8-8F4C-B8BF-03698D6452EE}"/>
              </a:ext>
            </a:extLst>
          </p:cNvPr>
          <p:cNvSpPr>
            <a:spLocks noGrp="1"/>
          </p:cNvSpPr>
          <p:nvPr>
            <p:ph idx="1"/>
          </p:nvPr>
        </p:nvSpPr>
        <p:spPr>
          <a:xfrm>
            <a:off x="838200" y="1825625"/>
            <a:ext cx="10515600" cy="1307868"/>
          </a:xfrm>
        </p:spPr>
        <p:txBody>
          <a:bodyPr/>
          <a:lstStyle/>
          <a:p>
            <a:r>
              <a:rPr kumimoji="1" lang="en-US" altLang="zh-CN" dirty="0"/>
              <a:t>Given a set of points, generate a denser set of points to describe the underlying geometry by learning the geometry of a training dataset.</a:t>
            </a:r>
            <a:endParaRPr kumimoji="1" lang="zh-CN" altLang="en-US" dirty="0"/>
          </a:p>
        </p:txBody>
      </p:sp>
      <p:pic>
        <p:nvPicPr>
          <p:cNvPr id="4" name="图片 3">
            <a:extLst>
              <a:ext uri="{FF2B5EF4-FFF2-40B4-BE49-F238E27FC236}">
                <a16:creationId xmlns:a16="http://schemas.microsoft.com/office/drawing/2014/main" id="{912A2697-3D69-BC44-9B27-704D260D777D}"/>
              </a:ext>
            </a:extLst>
          </p:cNvPr>
          <p:cNvPicPr>
            <a:picLocks noChangeAspect="1"/>
          </p:cNvPicPr>
          <p:nvPr/>
        </p:nvPicPr>
        <p:blipFill rotWithShape="1">
          <a:blip r:embed="rId3"/>
          <a:srcRect l="-1" r="47281"/>
          <a:stretch/>
        </p:blipFill>
        <p:spPr>
          <a:xfrm>
            <a:off x="2516533" y="3524907"/>
            <a:ext cx="2055467" cy="2222500"/>
          </a:xfrm>
          <a:prstGeom prst="rect">
            <a:avLst/>
          </a:prstGeom>
        </p:spPr>
      </p:pic>
      <p:pic>
        <p:nvPicPr>
          <p:cNvPr id="5" name="图片 4">
            <a:extLst>
              <a:ext uri="{FF2B5EF4-FFF2-40B4-BE49-F238E27FC236}">
                <a16:creationId xmlns:a16="http://schemas.microsoft.com/office/drawing/2014/main" id="{063ECEC8-5497-AC4C-98DD-631F11EE0464}"/>
              </a:ext>
            </a:extLst>
          </p:cNvPr>
          <p:cNvPicPr>
            <a:picLocks noChangeAspect="1"/>
          </p:cNvPicPr>
          <p:nvPr/>
        </p:nvPicPr>
        <p:blipFill rotWithShape="1">
          <a:blip r:embed="rId3"/>
          <a:srcRect l="53009" r="657"/>
          <a:stretch/>
        </p:blipFill>
        <p:spPr>
          <a:xfrm>
            <a:off x="6333893" y="3524907"/>
            <a:ext cx="1806498" cy="2222500"/>
          </a:xfrm>
          <a:prstGeom prst="rect">
            <a:avLst/>
          </a:prstGeom>
        </p:spPr>
      </p:pic>
      <p:sp>
        <p:nvSpPr>
          <p:cNvPr id="6" name="文本框 5">
            <a:extLst>
              <a:ext uri="{FF2B5EF4-FFF2-40B4-BE49-F238E27FC236}">
                <a16:creationId xmlns:a16="http://schemas.microsoft.com/office/drawing/2014/main" id="{37030FF5-3E21-8744-9FB1-5E378F3B67E6}"/>
              </a:ext>
            </a:extLst>
          </p:cNvPr>
          <p:cNvSpPr txBox="1"/>
          <p:nvPr/>
        </p:nvSpPr>
        <p:spPr>
          <a:xfrm>
            <a:off x="3176216" y="3189915"/>
            <a:ext cx="805029" cy="400110"/>
          </a:xfrm>
          <a:prstGeom prst="rect">
            <a:avLst/>
          </a:prstGeom>
          <a:noFill/>
        </p:spPr>
        <p:txBody>
          <a:bodyPr wrap="none" rtlCol="0">
            <a:spAutoFit/>
          </a:bodyPr>
          <a:lstStyle/>
          <a:p>
            <a:r>
              <a:rPr kumimoji="1" lang="en-US" altLang="zh-CN" sz="2000" b="1" dirty="0"/>
              <a:t>Input</a:t>
            </a:r>
            <a:endParaRPr kumimoji="1" lang="zh-CN" altLang="en-US" sz="2000" b="1" dirty="0"/>
          </a:p>
        </p:txBody>
      </p:sp>
      <p:sp>
        <p:nvSpPr>
          <p:cNvPr id="7" name="文本框 6">
            <a:extLst>
              <a:ext uri="{FF2B5EF4-FFF2-40B4-BE49-F238E27FC236}">
                <a16:creationId xmlns:a16="http://schemas.microsoft.com/office/drawing/2014/main" id="{A2816AC2-AB72-D741-80DE-011E8A775B12}"/>
              </a:ext>
            </a:extLst>
          </p:cNvPr>
          <p:cNvSpPr txBox="1"/>
          <p:nvPr/>
        </p:nvSpPr>
        <p:spPr>
          <a:xfrm>
            <a:off x="6751269" y="3189915"/>
            <a:ext cx="1016625" cy="400110"/>
          </a:xfrm>
          <a:prstGeom prst="rect">
            <a:avLst/>
          </a:prstGeom>
          <a:noFill/>
        </p:spPr>
        <p:txBody>
          <a:bodyPr wrap="none" rtlCol="0">
            <a:spAutoFit/>
          </a:bodyPr>
          <a:lstStyle/>
          <a:p>
            <a:r>
              <a:rPr kumimoji="1" lang="en-US" altLang="zh-CN" sz="2000" b="1" dirty="0"/>
              <a:t>Output</a:t>
            </a:r>
            <a:endParaRPr kumimoji="1" lang="zh-CN" altLang="en-US" sz="2000" b="1" dirty="0"/>
          </a:p>
        </p:txBody>
      </p:sp>
      <p:cxnSp>
        <p:nvCxnSpPr>
          <p:cNvPr id="9" name="直线箭头连接符 8">
            <a:extLst>
              <a:ext uri="{FF2B5EF4-FFF2-40B4-BE49-F238E27FC236}">
                <a16:creationId xmlns:a16="http://schemas.microsoft.com/office/drawing/2014/main" id="{82F9E084-7B2B-2343-9FB4-CE619977E703}"/>
              </a:ext>
            </a:extLst>
          </p:cNvPr>
          <p:cNvCxnSpPr/>
          <p:nvPr/>
        </p:nvCxnSpPr>
        <p:spPr>
          <a:xfrm>
            <a:off x="4995746" y="4636157"/>
            <a:ext cx="802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6E7AF34-1E4B-8845-A49D-3B5D0E9834B5}"/>
              </a:ext>
            </a:extLst>
          </p:cNvPr>
          <p:cNvSpPr txBox="1"/>
          <p:nvPr/>
        </p:nvSpPr>
        <p:spPr>
          <a:xfrm>
            <a:off x="3164194" y="5612648"/>
            <a:ext cx="784189" cy="400110"/>
          </a:xfrm>
          <a:prstGeom prst="rect">
            <a:avLst/>
          </a:prstGeom>
          <a:noFill/>
        </p:spPr>
        <p:txBody>
          <a:bodyPr wrap="none" rtlCol="0">
            <a:spAutoFit/>
          </a:bodyPr>
          <a:lstStyle/>
          <a:p>
            <a:r>
              <a:rPr kumimoji="1" lang="en-US" altLang="zh-CN" sz="2000" dirty="0"/>
              <a:t>(N,</a:t>
            </a:r>
            <a:r>
              <a:rPr kumimoji="1" lang="zh-CN" altLang="en-US" sz="2000" dirty="0"/>
              <a:t> </a:t>
            </a:r>
            <a:r>
              <a:rPr kumimoji="1" lang="en-US" altLang="zh-CN" sz="2000" dirty="0"/>
              <a:t>3)</a:t>
            </a:r>
            <a:endParaRPr kumimoji="1" lang="zh-CN" altLang="en-US" sz="2000" dirty="0"/>
          </a:p>
        </p:txBody>
      </p:sp>
      <p:sp>
        <p:nvSpPr>
          <p:cNvPr id="11" name="文本框 10">
            <a:extLst>
              <a:ext uri="{FF2B5EF4-FFF2-40B4-BE49-F238E27FC236}">
                <a16:creationId xmlns:a16="http://schemas.microsoft.com/office/drawing/2014/main" id="{BD7B79B0-C036-BC40-858B-4891B042339E}"/>
              </a:ext>
            </a:extLst>
          </p:cNvPr>
          <p:cNvSpPr txBox="1"/>
          <p:nvPr/>
        </p:nvSpPr>
        <p:spPr>
          <a:xfrm>
            <a:off x="6801765" y="5612648"/>
            <a:ext cx="870751" cy="400110"/>
          </a:xfrm>
          <a:prstGeom prst="rect">
            <a:avLst/>
          </a:prstGeom>
          <a:noFill/>
        </p:spPr>
        <p:txBody>
          <a:bodyPr wrap="none" rtlCol="0">
            <a:spAutoFit/>
          </a:bodyPr>
          <a:lstStyle/>
          <a:p>
            <a:r>
              <a:rPr kumimoji="1" lang="en-US" altLang="zh-CN" sz="2000" dirty="0"/>
              <a:t>(rN,</a:t>
            </a:r>
            <a:r>
              <a:rPr kumimoji="1" lang="zh-CN" altLang="en-US" sz="2000" dirty="0"/>
              <a:t> </a:t>
            </a:r>
            <a:r>
              <a:rPr kumimoji="1" lang="en-US" altLang="zh-CN" sz="2000" dirty="0"/>
              <a:t>3)</a:t>
            </a:r>
            <a:endParaRPr kumimoji="1" lang="zh-CN" altLang="en-US" sz="20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DA01338-8EDA-FD43-9CCC-460C405C08C8}"/>
                  </a:ext>
                </a:extLst>
              </p:cNvPr>
              <p:cNvSpPr txBox="1"/>
              <p:nvPr/>
            </p:nvSpPr>
            <p:spPr>
              <a:xfrm>
                <a:off x="5091629" y="4236047"/>
                <a:ext cx="6215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panose="02040503050406030204" pitchFamily="18" charset="0"/>
                          <a:ea typeface="Cambria Math" panose="02040503050406030204" pitchFamily="18" charset="0"/>
                        </a:rPr>
                        <m:t>×</m:t>
                      </m:r>
                      <m:r>
                        <a:rPr kumimoji="1" lang="zh-CN" altLang="en-US" sz="2000" b="0" i="1" smtClean="0">
                          <a:latin typeface="Cambria Math" panose="02040503050406030204" pitchFamily="18" charset="0"/>
                          <a:ea typeface="Cambria Math" panose="02040503050406030204" pitchFamily="18" charset="0"/>
                        </a:rPr>
                        <m:t> </m:t>
                      </m:r>
                      <m:r>
                        <a:rPr kumimoji="1" lang="en-US" altLang="zh-CN" sz="2000" b="0" i="1" smtClean="0">
                          <a:latin typeface="Cambria Math" panose="02040503050406030204" pitchFamily="18" charset="0"/>
                          <a:ea typeface="Cambria Math" panose="02040503050406030204" pitchFamily="18" charset="0"/>
                        </a:rPr>
                        <m:t>𝑟</m:t>
                      </m:r>
                    </m:oMath>
                  </m:oMathPara>
                </a14:m>
                <a:endParaRPr kumimoji="1" lang="zh-CN" altLang="en-US" sz="2000" dirty="0"/>
              </a:p>
            </p:txBody>
          </p:sp>
        </mc:Choice>
        <mc:Fallback xmlns="">
          <p:sp>
            <p:nvSpPr>
              <p:cNvPr id="12" name="文本框 11">
                <a:extLst>
                  <a:ext uri="{FF2B5EF4-FFF2-40B4-BE49-F238E27FC236}">
                    <a16:creationId xmlns:a16="http://schemas.microsoft.com/office/drawing/2014/main" id="{CDA01338-8EDA-FD43-9CCC-460C405C08C8}"/>
                  </a:ext>
                </a:extLst>
              </p:cNvPr>
              <p:cNvSpPr txBox="1">
                <a:spLocks noRot="1" noChangeAspect="1" noMove="1" noResize="1" noEditPoints="1" noAdjustHandles="1" noChangeArrowheads="1" noChangeShapeType="1" noTextEdit="1"/>
              </p:cNvSpPr>
              <p:nvPr/>
            </p:nvSpPr>
            <p:spPr>
              <a:xfrm>
                <a:off x="5091629" y="4236047"/>
                <a:ext cx="621516" cy="400110"/>
              </a:xfrm>
              <a:prstGeom prst="rect">
                <a:avLst/>
              </a:prstGeom>
              <a:blipFill>
                <a:blip r:embed="rId4"/>
                <a:stretch>
                  <a:fillRect b="-18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70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9CCDFE-3F98-9E44-A717-CA1B5E825D9C}"/>
              </a:ext>
            </a:extLst>
          </p:cNvPr>
          <p:cNvSpPr>
            <a:spLocks noGrp="1"/>
          </p:cNvSpPr>
          <p:nvPr>
            <p:ph idx="1"/>
          </p:nvPr>
        </p:nvSpPr>
        <p:spPr>
          <a:xfrm>
            <a:off x="271849" y="372440"/>
            <a:ext cx="11590637" cy="4351338"/>
          </a:xfrm>
        </p:spPr>
        <p:txBody>
          <a:bodyPr/>
          <a:lstStyle/>
          <a:p>
            <a:r>
              <a:rPr kumimoji="1" lang="en-US" altLang="zh-CN" dirty="0"/>
              <a:t>Disadvantage</a:t>
            </a:r>
            <a:r>
              <a:rPr kumimoji="1" lang="zh-CN" altLang="en-US" dirty="0"/>
              <a:t> </a:t>
            </a:r>
            <a:r>
              <a:rPr kumimoji="1" lang="en-US" altLang="zh-CN" dirty="0"/>
              <a:t>of</a:t>
            </a:r>
            <a:r>
              <a:rPr kumimoji="1" lang="zh-CN" altLang="en-US" dirty="0"/>
              <a:t> </a:t>
            </a:r>
            <a:r>
              <a:rPr kumimoji="1" lang="en-US" altLang="zh-CN" dirty="0"/>
              <a:t>PU-Net:</a:t>
            </a:r>
            <a:r>
              <a:rPr kumimoji="1" lang="zh-CN" altLang="en-US" dirty="0"/>
              <a:t> </a:t>
            </a:r>
            <a:r>
              <a:rPr kumimoji="1" lang="en-US" altLang="zh-CN" dirty="0"/>
              <a:t>The</a:t>
            </a:r>
            <a:r>
              <a:rPr kumimoji="1" lang="zh-CN" altLang="en-US" dirty="0"/>
              <a:t> </a:t>
            </a:r>
            <a:r>
              <a:rPr kumimoji="1" lang="en-US" altLang="zh-CN" dirty="0"/>
              <a:t>level of detail available in the input patch is fixed, and thus both high-level and low-level geometric structures are ignored.</a:t>
            </a:r>
          </a:p>
          <a:p>
            <a:r>
              <a:rPr kumimoji="1" lang="en-US" altLang="zh-CN" dirty="0"/>
              <a:t>This</a:t>
            </a:r>
            <a:r>
              <a:rPr kumimoji="1" lang="zh-CN" altLang="en-US" dirty="0"/>
              <a:t> </a:t>
            </a:r>
            <a:r>
              <a:rPr kumimoji="1" lang="en-US" altLang="zh-CN" dirty="0"/>
              <a:t>paper</a:t>
            </a:r>
            <a:r>
              <a:rPr kumimoji="1" lang="zh-CN" altLang="en-US" dirty="0"/>
              <a:t> </a:t>
            </a:r>
            <a:r>
              <a:rPr kumimoji="1" lang="en-US" altLang="zh-CN" dirty="0"/>
              <a:t>struggles with input points representing </a:t>
            </a:r>
            <a:r>
              <a:rPr kumimoji="1" lang="en-US" altLang="zh-CN" b="1" dirty="0"/>
              <a:t>large-scale</a:t>
            </a:r>
            <a:r>
              <a:rPr kumimoji="1" lang="en-US" altLang="zh-CN" dirty="0"/>
              <a:t> or </a:t>
            </a:r>
            <a:r>
              <a:rPr kumimoji="1" lang="en-US" altLang="zh-CN" b="1" dirty="0"/>
              <a:t>fine-scale</a:t>
            </a:r>
            <a:r>
              <a:rPr kumimoji="1" lang="en-US" altLang="zh-CN" dirty="0"/>
              <a:t> structures.</a:t>
            </a:r>
          </a:p>
          <a:p>
            <a:r>
              <a:rPr kumimoji="1" lang="en-US" altLang="zh-CN" b="1" dirty="0"/>
              <a:t>Multi-step</a:t>
            </a:r>
            <a:r>
              <a:rPr kumimoji="1" lang="zh-CN" altLang="en-US" dirty="0"/>
              <a:t> </a:t>
            </a:r>
            <a:r>
              <a:rPr kumimoji="1" lang="en-US" altLang="zh-CN" dirty="0" err="1"/>
              <a:t>upsampling</a:t>
            </a:r>
            <a:r>
              <a:rPr kumimoji="1" lang="en-US" altLang="zh-CN" dirty="0"/>
              <a:t>:</a:t>
            </a:r>
            <a:r>
              <a:rPr kumimoji="1" lang="zh-CN" altLang="en-US" dirty="0"/>
              <a:t> </a:t>
            </a:r>
            <a:r>
              <a:rPr kumimoji="1" lang="en-US" altLang="zh-CN" dirty="0"/>
              <a:t>16</a:t>
            </a:r>
            <a:r>
              <a:rPr kumimoji="1" lang="zh-CN" altLang="en-US" dirty="0"/>
              <a:t> </a:t>
            </a:r>
            <a:r>
              <a:rPr kumimoji="1" lang="en-US" altLang="zh-CN" dirty="0"/>
              <a:t>x</a:t>
            </a:r>
            <a:r>
              <a:rPr kumimoji="1" lang="zh-CN" altLang="en-US" dirty="0"/>
              <a:t> </a:t>
            </a:r>
            <a:r>
              <a:rPr kumimoji="1" lang="en-US" altLang="zh-CN" dirty="0"/>
              <a:t>network</a:t>
            </a:r>
            <a:r>
              <a:rPr kumimoji="1" lang="zh-CN" altLang="en-US" dirty="0"/>
              <a:t> </a:t>
            </a:r>
            <a:r>
              <a:rPr kumimoji="1" lang="en-US" altLang="zh-CN" dirty="0"/>
              <a:t>→</a:t>
            </a:r>
            <a:r>
              <a:rPr kumimoji="1" lang="zh-CN" altLang="en-US" dirty="0"/>
              <a:t> </a:t>
            </a:r>
            <a:r>
              <a:rPr kumimoji="1" lang="en-US" altLang="zh-CN" dirty="0"/>
              <a:t>2</a:t>
            </a:r>
            <a:r>
              <a:rPr kumimoji="1" lang="zh-CN" altLang="en-US" dirty="0"/>
              <a:t> </a:t>
            </a:r>
            <a:r>
              <a:rPr kumimoji="1" lang="en-US" altLang="zh-CN" dirty="0"/>
              <a:t>x,</a:t>
            </a:r>
            <a:r>
              <a:rPr kumimoji="1" lang="zh-CN" altLang="en-US" dirty="0"/>
              <a:t> </a:t>
            </a:r>
            <a:r>
              <a:rPr kumimoji="1" lang="en-US" altLang="zh-CN" dirty="0"/>
              <a:t>2x,</a:t>
            </a:r>
            <a:r>
              <a:rPr kumimoji="1" lang="zh-CN" altLang="en-US" dirty="0"/>
              <a:t> </a:t>
            </a:r>
            <a:r>
              <a:rPr kumimoji="1" lang="en-US" altLang="zh-CN" dirty="0"/>
              <a:t>2x,</a:t>
            </a:r>
            <a:r>
              <a:rPr kumimoji="1" lang="zh-CN" altLang="en-US" dirty="0"/>
              <a:t> </a:t>
            </a:r>
            <a:r>
              <a:rPr kumimoji="1" lang="en-US" altLang="zh-CN" dirty="0"/>
              <a:t>2x</a:t>
            </a:r>
            <a:r>
              <a:rPr kumimoji="1" lang="zh-CN" altLang="en-US" dirty="0"/>
              <a:t> </a:t>
            </a:r>
            <a:r>
              <a:rPr kumimoji="1" lang="en-US" altLang="zh-CN" dirty="0"/>
              <a:t>subnets</a:t>
            </a:r>
          </a:p>
          <a:p>
            <a:r>
              <a:rPr kumimoji="1" lang="en-US" altLang="zh-CN" dirty="0"/>
              <a:t>Each</a:t>
            </a:r>
            <a:r>
              <a:rPr kumimoji="1" lang="zh-CN" altLang="en-US" dirty="0"/>
              <a:t> </a:t>
            </a:r>
            <a:r>
              <a:rPr kumimoji="1" lang="en-US" altLang="zh-CN" dirty="0"/>
              <a:t>subnet</a:t>
            </a:r>
            <a:r>
              <a:rPr kumimoji="1" lang="zh-CN" altLang="en-US" dirty="0"/>
              <a:t> </a:t>
            </a:r>
            <a:r>
              <a:rPr kumimoji="1" lang="en-US" altLang="zh-CN" dirty="0"/>
              <a:t>focuses</a:t>
            </a:r>
            <a:r>
              <a:rPr kumimoji="1" lang="zh-CN" altLang="en-US" dirty="0"/>
              <a:t> </a:t>
            </a:r>
            <a:r>
              <a:rPr kumimoji="1" lang="en-US" altLang="zh-CN" dirty="0"/>
              <a:t>on</a:t>
            </a:r>
            <a:r>
              <a:rPr kumimoji="1" lang="zh-CN" altLang="en-US" dirty="0"/>
              <a:t> </a:t>
            </a:r>
            <a:r>
              <a:rPr kumimoji="1" lang="en-US" altLang="zh-CN" dirty="0"/>
              <a:t>a</a:t>
            </a:r>
            <a:r>
              <a:rPr kumimoji="1" lang="zh-CN" altLang="en-US" dirty="0"/>
              <a:t> </a:t>
            </a:r>
            <a:r>
              <a:rPr kumimoji="1" lang="en-US" altLang="zh-CN" dirty="0"/>
              <a:t>different</a:t>
            </a:r>
            <a:r>
              <a:rPr kumimoji="1" lang="zh-CN" altLang="en-US" dirty="0"/>
              <a:t> </a:t>
            </a:r>
            <a:r>
              <a:rPr kumimoji="1" lang="en-US" altLang="zh-CN" dirty="0"/>
              <a:t>level</a:t>
            </a:r>
            <a:r>
              <a:rPr kumimoji="1" lang="zh-CN" altLang="en-US" dirty="0"/>
              <a:t> </a:t>
            </a:r>
            <a:r>
              <a:rPr kumimoji="1" lang="en-US" altLang="zh-CN" dirty="0"/>
              <a:t>of</a:t>
            </a:r>
            <a:r>
              <a:rPr kumimoji="1" lang="zh-CN" altLang="en-US" dirty="0"/>
              <a:t> </a:t>
            </a:r>
            <a:r>
              <a:rPr kumimoji="1" lang="en-US" altLang="zh-CN" dirty="0"/>
              <a:t>detail.</a:t>
            </a:r>
          </a:p>
          <a:p>
            <a:r>
              <a:rPr kumimoji="1" lang="en-US" altLang="zh-CN" dirty="0"/>
              <a:t>The input patch size is adaptive with respect to the present level of detail.</a:t>
            </a:r>
            <a:endParaRPr kumimoji="1" lang="zh-CN" altLang="en-US" dirty="0"/>
          </a:p>
        </p:txBody>
      </p:sp>
      <p:pic>
        <p:nvPicPr>
          <p:cNvPr id="4" name="图片 3">
            <a:extLst>
              <a:ext uri="{FF2B5EF4-FFF2-40B4-BE49-F238E27FC236}">
                <a16:creationId xmlns:a16="http://schemas.microsoft.com/office/drawing/2014/main" id="{2ECA1CC7-DEB7-BF4B-8E84-702AE107D90D}"/>
              </a:ext>
            </a:extLst>
          </p:cNvPr>
          <p:cNvPicPr>
            <a:picLocks noChangeAspect="1"/>
          </p:cNvPicPr>
          <p:nvPr/>
        </p:nvPicPr>
        <p:blipFill>
          <a:blip r:embed="rId2"/>
          <a:stretch>
            <a:fillRect/>
          </a:stretch>
        </p:blipFill>
        <p:spPr>
          <a:xfrm>
            <a:off x="0" y="4389852"/>
            <a:ext cx="12192000" cy="2175377"/>
          </a:xfrm>
          <a:prstGeom prst="rect">
            <a:avLst/>
          </a:prstGeom>
        </p:spPr>
      </p:pic>
    </p:spTree>
    <p:extLst>
      <p:ext uri="{BB962C8B-B14F-4D97-AF65-F5344CB8AC3E}">
        <p14:creationId xmlns:p14="http://schemas.microsoft.com/office/powerpoint/2010/main" val="2196235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EDE8A-3B38-9C44-AD4C-CD7F31B2F6F8}"/>
              </a:ext>
            </a:extLst>
          </p:cNvPr>
          <p:cNvSpPr>
            <a:spLocks noGrp="1"/>
          </p:cNvSpPr>
          <p:nvPr>
            <p:ph type="title"/>
          </p:nvPr>
        </p:nvSpPr>
        <p:spPr>
          <a:xfrm>
            <a:off x="838200" y="402196"/>
            <a:ext cx="10515600" cy="1325563"/>
          </a:xfrm>
        </p:spPr>
        <p:txBody>
          <a:bodyPr/>
          <a:lstStyle/>
          <a:p>
            <a:endParaRPr kumimoji="1" lang="zh-CN" altLang="en-US"/>
          </a:p>
        </p:txBody>
      </p:sp>
      <p:pic>
        <p:nvPicPr>
          <p:cNvPr id="4" name="图片 3">
            <a:extLst>
              <a:ext uri="{FF2B5EF4-FFF2-40B4-BE49-F238E27FC236}">
                <a16:creationId xmlns:a16="http://schemas.microsoft.com/office/drawing/2014/main" id="{E661D9FA-4C9B-8843-A932-3783C309A1E5}"/>
              </a:ext>
            </a:extLst>
          </p:cNvPr>
          <p:cNvPicPr>
            <a:picLocks noChangeAspect="1"/>
          </p:cNvPicPr>
          <p:nvPr/>
        </p:nvPicPr>
        <p:blipFill>
          <a:blip r:embed="rId3"/>
          <a:stretch>
            <a:fillRect/>
          </a:stretch>
        </p:blipFill>
        <p:spPr>
          <a:xfrm>
            <a:off x="0" y="37071"/>
            <a:ext cx="12192000" cy="2188055"/>
          </a:xfrm>
          <a:prstGeom prst="rect">
            <a:avLst/>
          </a:prstGeom>
        </p:spPr>
      </p:pic>
      <p:pic>
        <p:nvPicPr>
          <p:cNvPr id="5" name="图片 4">
            <a:extLst>
              <a:ext uri="{FF2B5EF4-FFF2-40B4-BE49-F238E27FC236}">
                <a16:creationId xmlns:a16="http://schemas.microsoft.com/office/drawing/2014/main" id="{F0B28ACD-4E3F-DA4D-A1A8-9DA544B2F1A0}"/>
              </a:ext>
            </a:extLst>
          </p:cNvPr>
          <p:cNvPicPr>
            <a:picLocks noChangeAspect="1"/>
          </p:cNvPicPr>
          <p:nvPr/>
        </p:nvPicPr>
        <p:blipFill rotWithShape="1">
          <a:blip r:embed="rId4"/>
          <a:srcRect b="19888"/>
          <a:stretch/>
        </p:blipFill>
        <p:spPr>
          <a:xfrm>
            <a:off x="2400300" y="2456361"/>
            <a:ext cx="7050519" cy="2183614"/>
          </a:xfrm>
          <a:prstGeom prst="rect">
            <a:avLst/>
          </a:prstGeom>
        </p:spPr>
      </p:pic>
      <p:pic>
        <p:nvPicPr>
          <p:cNvPr id="6" name="图片 5">
            <a:extLst>
              <a:ext uri="{FF2B5EF4-FFF2-40B4-BE49-F238E27FC236}">
                <a16:creationId xmlns:a16="http://schemas.microsoft.com/office/drawing/2014/main" id="{D22A4FA9-516E-4A4D-96F0-3AAFEF657F7E}"/>
              </a:ext>
            </a:extLst>
          </p:cNvPr>
          <p:cNvPicPr>
            <a:picLocks noChangeAspect="1"/>
          </p:cNvPicPr>
          <p:nvPr/>
        </p:nvPicPr>
        <p:blipFill rotWithShape="1">
          <a:blip r:embed="rId5"/>
          <a:srcRect b="20700"/>
          <a:stretch/>
        </p:blipFill>
        <p:spPr>
          <a:xfrm>
            <a:off x="2266122" y="4639975"/>
            <a:ext cx="7184697" cy="2215684"/>
          </a:xfrm>
          <a:prstGeom prst="rect">
            <a:avLst/>
          </a:prstGeom>
        </p:spPr>
      </p:pic>
      <p:cxnSp>
        <p:nvCxnSpPr>
          <p:cNvPr id="8" name="直线连接符 7">
            <a:extLst>
              <a:ext uri="{FF2B5EF4-FFF2-40B4-BE49-F238E27FC236}">
                <a16:creationId xmlns:a16="http://schemas.microsoft.com/office/drawing/2014/main" id="{28C2E2AC-B598-164D-9121-4E1698D7CB02}"/>
              </a:ext>
            </a:extLst>
          </p:cNvPr>
          <p:cNvCxnSpPr>
            <a:cxnSpLocks/>
          </p:cNvCxnSpPr>
          <p:nvPr/>
        </p:nvCxnSpPr>
        <p:spPr>
          <a:xfrm flipH="1">
            <a:off x="2488557" y="1483734"/>
            <a:ext cx="1851432" cy="899099"/>
          </a:xfrm>
          <a:prstGeom prst="line">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0" name="直线连接符 9">
            <a:extLst>
              <a:ext uri="{FF2B5EF4-FFF2-40B4-BE49-F238E27FC236}">
                <a16:creationId xmlns:a16="http://schemas.microsoft.com/office/drawing/2014/main" id="{4C20BCE7-48D4-1D49-9A60-048E22B9243B}"/>
              </a:ext>
            </a:extLst>
          </p:cNvPr>
          <p:cNvCxnSpPr>
            <a:cxnSpLocks/>
          </p:cNvCxnSpPr>
          <p:nvPr/>
        </p:nvCxnSpPr>
        <p:spPr>
          <a:xfrm>
            <a:off x="8007527" y="1516914"/>
            <a:ext cx="1288818" cy="849430"/>
          </a:xfrm>
          <a:prstGeom prst="line">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12" name="圆角矩形 11">
            <a:extLst>
              <a:ext uri="{FF2B5EF4-FFF2-40B4-BE49-F238E27FC236}">
                <a16:creationId xmlns:a16="http://schemas.microsoft.com/office/drawing/2014/main" id="{3F93DFEB-E921-9745-992B-5CBE50975FEE}"/>
              </a:ext>
            </a:extLst>
          </p:cNvPr>
          <p:cNvSpPr/>
          <p:nvPr/>
        </p:nvSpPr>
        <p:spPr>
          <a:xfrm>
            <a:off x="2266122" y="2343543"/>
            <a:ext cx="7262256" cy="222290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2E51AEC8-4C59-8B41-956B-D7C05B164858}"/>
              </a:ext>
            </a:extLst>
          </p:cNvPr>
          <p:cNvSpPr txBox="1"/>
          <p:nvPr/>
        </p:nvSpPr>
        <p:spPr>
          <a:xfrm>
            <a:off x="8814212" y="4173869"/>
            <a:ext cx="3318537" cy="369332"/>
          </a:xfrm>
          <a:prstGeom prst="rect">
            <a:avLst/>
          </a:prstGeom>
          <a:noFill/>
        </p:spPr>
        <p:txBody>
          <a:bodyPr wrap="none" rtlCol="0">
            <a:spAutoFit/>
          </a:bodyPr>
          <a:lstStyle/>
          <a:p>
            <a:r>
              <a:rPr kumimoji="1" lang="en-US" altLang="zh-CN" b="1" dirty="0"/>
              <a:t>One</a:t>
            </a:r>
            <a:r>
              <a:rPr kumimoji="1" lang="zh-CN" altLang="en-US" b="1" dirty="0"/>
              <a:t> </a:t>
            </a:r>
            <a:r>
              <a:rPr kumimoji="1" lang="en-US" altLang="zh-CN" b="1" dirty="0" err="1"/>
              <a:t>upsampling</a:t>
            </a:r>
            <a:r>
              <a:rPr kumimoji="1" lang="zh-CN" altLang="en-US" b="1" dirty="0"/>
              <a:t> </a:t>
            </a:r>
            <a:r>
              <a:rPr kumimoji="1" lang="en-US" altLang="zh-CN" b="1" dirty="0"/>
              <a:t>network</a:t>
            </a:r>
            <a:r>
              <a:rPr kumimoji="1" lang="zh-CN" altLang="en-US" b="1" dirty="0"/>
              <a:t> </a:t>
            </a:r>
            <a:r>
              <a:rPr kumimoji="1" lang="en-US" altLang="zh-CN" b="1" dirty="0"/>
              <a:t>unit</a:t>
            </a:r>
            <a:endParaRPr kumimoji="1" lang="zh-CN" altLang="en-US" b="1" dirty="0"/>
          </a:p>
        </p:txBody>
      </p:sp>
      <p:sp>
        <p:nvSpPr>
          <p:cNvPr id="18" name="文本框 17">
            <a:extLst>
              <a:ext uri="{FF2B5EF4-FFF2-40B4-BE49-F238E27FC236}">
                <a16:creationId xmlns:a16="http://schemas.microsoft.com/office/drawing/2014/main" id="{1760D63F-D291-9D42-B896-473BE09292D5}"/>
              </a:ext>
            </a:extLst>
          </p:cNvPr>
          <p:cNvSpPr txBox="1"/>
          <p:nvPr/>
        </p:nvSpPr>
        <p:spPr>
          <a:xfrm>
            <a:off x="9450819" y="6019074"/>
            <a:ext cx="2629246" cy="646331"/>
          </a:xfrm>
          <a:prstGeom prst="rect">
            <a:avLst/>
          </a:prstGeom>
          <a:noFill/>
        </p:spPr>
        <p:txBody>
          <a:bodyPr wrap="none" rtlCol="0">
            <a:spAutoFit/>
          </a:bodyPr>
          <a:lstStyle/>
          <a:p>
            <a:r>
              <a:rPr kumimoji="1" lang="en-US" altLang="zh-CN" b="1" dirty="0"/>
              <a:t>Feature</a:t>
            </a:r>
            <a:r>
              <a:rPr kumimoji="1" lang="zh-CN" altLang="en-US" b="1" dirty="0"/>
              <a:t> </a:t>
            </a:r>
            <a:r>
              <a:rPr kumimoji="1" lang="en-US" altLang="zh-CN" b="1" dirty="0"/>
              <a:t>extraction</a:t>
            </a:r>
            <a:r>
              <a:rPr kumimoji="1" lang="zh-CN" altLang="en-US" b="1" dirty="0"/>
              <a:t> </a:t>
            </a:r>
            <a:r>
              <a:rPr kumimoji="1" lang="en-US" altLang="zh-CN" b="1" dirty="0"/>
              <a:t>unit</a:t>
            </a:r>
            <a:r>
              <a:rPr kumimoji="1" lang="zh-CN" altLang="en-US" b="1" dirty="0"/>
              <a:t> </a:t>
            </a:r>
            <a:endParaRPr kumimoji="1" lang="en-US" altLang="zh-CN" b="1" dirty="0"/>
          </a:p>
          <a:p>
            <a:r>
              <a:rPr kumimoji="1" lang="en-US" altLang="zh-CN" b="1" dirty="0"/>
              <a:t>with</a:t>
            </a:r>
            <a:r>
              <a:rPr kumimoji="1" lang="zh-CN" altLang="en-US" b="1" dirty="0"/>
              <a:t> </a:t>
            </a:r>
            <a:r>
              <a:rPr kumimoji="1" lang="en-US" altLang="zh-CN" b="1" dirty="0"/>
              <a:t>dense</a:t>
            </a:r>
            <a:r>
              <a:rPr kumimoji="1" lang="zh-CN" altLang="en-US" b="1" dirty="0"/>
              <a:t> </a:t>
            </a:r>
            <a:r>
              <a:rPr kumimoji="1" lang="en-US" altLang="zh-CN" b="1" dirty="0"/>
              <a:t>connections</a:t>
            </a:r>
            <a:endParaRPr kumimoji="1" lang="zh-CN" altLang="en-US" b="1" dirty="0"/>
          </a:p>
        </p:txBody>
      </p:sp>
      <p:cxnSp>
        <p:nvCxnSpPr>
          <p:cNvPr id="29" name="直线连接符 28">
            <a:extLst>
              <a:ext uri="{FF2B5EF4-FFF2-40B4-BE49-F238E27FC236}">
                <a16:creationId xmlns:a16="http://schemas.microsoft.com/office/drawing/2014/main" id="{0CA42F10-BE8D-1848-8F5E-0229C24EC895}"/>
              </a:ext>
            </a:extLst>
          </p:cNvPr>
          <p:cNvCxnSpPr>
            <a:cxnSpLocks/>
          </p:cNvCxnSpPr>
          <p:nvPr/>
        </p:nvCxnSpPr>
        <p:spPr>
          <a:xfrm flipH="1">
            <a:off x="2628900" y="3687947"/>
            <a:ext cx="215153" cy="1048802"/>
          </a:xfrm>
          <a:prstGeom prst="line">
            <a:avLst/>
          </a:prstGeom>
          <a:ln w="19050">
            <a:solidFill>
              <a:schemeClr val="accent4">
                <a:lumMod val="60000"/>
                <a:lumOff val="40000"/>
              </a:schemeClr>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2" name="直线连接符 31">
            <a:extLst>
              <a:ext uri="{FF2B5EF4-FFF2-40B4-BE49-F238E27FC236}">
                <a16:creationId xmlns:a16="http://schemas.microsoft.com/office/drawing/2014/main" id="{1DEAA471-F70B-7D43-AA9A-464B86DF97BE}"/>
              </a:ext>
            </a:extLst>
          </p:cNvPr>
          <p:cNvCxnSpPr>
            <a:cxnSpLocks/>
          </p:cNvCxnSpPr>
          <p:nvPr/>
        </p:nvCxnSpPr>
        <p:spPr>
          <a:xfrm>
            <a:off x="4403912" y="3687947"/>
            <a:ext cx="4531744" cy="1025556"/>
          </a:xfrm>
          <a:prstGeom prst="line">
            <a:avLst/>
          </a:prstGeom>
          <a:ln w="19050">
            <a:solidFill>
              <a:schemeClr val="accent4">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7623E83D-B9A6-2944-B5CD-D76F7AE851DF}"/>
              </a:ext>
            </a:extLst>
          </p:cNvPr>
          <p:cNvSpPr/>
          <p:nvPr/>
        </p:nvSpPr>
        <p:spPr>
          <a:xfrm>
            <a:off x="6828133" y="-70457"/>
            <a:ext cx="2430474" cy="338554"/>
          </a:xfrm>
          <a:prstGeom prst="rect">
            <a:avLst/>
          </a:prstGeom>
        </p:spPr>
        <p:txBody>
          <a:bodyPr wrap="none">
            <a:spAutoFit/>
          </a:bodyPr>
          <a:lstStyle/>
          <a:p>
            <a:r>
              <a:rPr lang="zh-CN" altLang="en-US" sz="1600" dirty="0"/>
              <a:t>residual skip-connections</a:t>
            </a:r>
          </a:p>
        </p:txBody>
      </p:sp>
    </p:spTree>
    <p:extLst>
      <p:ext uri="{BB962C8B-B14F-4D97-AF65-F5344CB8AC3E}">
        <p14:creationId xmlns:p14="http://schemas.microsoft.com/office/powerpoint/2010/main" val="452331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FB34B-C288-AD4F-987C-1ADAF94DEE2F}"/>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936E45AA-890E-0143-858F-97029D51D0D1}"/>
              </a:ext>
            </a:extLst>
          </p:cNvPr>
          <p:cNvPicPr>
            <a:picLocks noGrp="1" noChangeAspect="1"/>
          </p:cNvPicPr>
          <p:nvPr>
            <p:ph idx="1"/>
          </p:nvPr>
        </p:nvPicPr>
        <p:blipFill>
          <a:blip r:embed="rId3"/>
          <a:stretch>
            <a:fillRect/>
          </a:stretch>
        </p:blipFill>
        <p:spPr>
          <a:xfrm>
            <a:off x="6660122" y="671554"/>
            <a:ext cx="5121190" cy="4351338"/>
          </a:xfrm>
          <a:prstGeom prst="rect">
            <a:avLst/>
          </a:prstGeom>
        </p:spPr>
      </p:pic>
      <p:pic>
        <p:nvPicPr>
          <p:cNvPr id="4" name="图片 3">
            <a:extLst>
              <a:ext uri="{FF2B5EF4-FFF2-40B4-BE49-F238E27FC236}">
                <a16:creationId xmlns:a16="http://schemas.microsoft.com/office/drawing/2014/main" id="{ADD0AAA2-5A15-E74B-8E47-570FC87B43EE}"/>
              </a:ext>
            </a:extLst>
          </p:cNvPr>
          <p:cNvPicPr>
            <a:picLocks noChangeAspect="1"/>
          </p:cNvPicPr>
          <p:nvPr/>
        </p:nvPicPr>
        <p:blipFill>
          <a:blip r:embed="rId4"/>
          <a:stretch>
            <a:fillRect/>
          </a:stretch>
        </p:blipFill>
        <p:spPr>
          <a:xfrm>
            <a:off x="410688" y="1520576"/>
            <a:ext cx="6161362" cy="3397581"/>
          </a:xfrm>
          <a:prstGeom prst="rect">
            <a:avLst/>
          </a:prstGeom>
        </p:spPr>
      </p:pic>
    </p:spTree>
    <p:extLst>
      <p:ext uri="{BB962C8B-B14F-4D97-AF65-F5344CB8AC3E}">
        <p14:creationId xmlns:p14="http://schemas.microsoft.com/office/powerpoint/2010/main" val="21448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4675B-3BE7-644A-8C31-80971C046F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9FFD37D-443F-0C4B-AA5A-87735844FC9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AE53ACD-1CFB-C944-8A17-117A53ACC1A3}"/>
              </a:ext>
            </a:extLst>
          </p:cNvPr>
          <p:cNvPicPr>
            <a:picLocks noChangeAspect="1"/>
          </p:cNvPicPr>
          <p:nvPr/>
        </p:nvPicPr>
        <p:blipFill>
          <a:blip r:embed="rId2"/>
          <a:stretch>
            <a:fillRect/>
          </a:stretch>
        </p:blipFill>
        <p:spPr>
          <a:xfrm>
            <a:off x="81148" y="365125"/>
            <a:ext cx="12029704" cy="6100276"/>
          </a:xfrm>
          <a:prstGeom prst="rect">
            <a:avLst/>
          </a:prstGeom>
        </p:spPr>
      </p:pic>
    </p:spTree>
    <p:extLst>
      <p:ext uri="{BB962C8B-B14F-4D97-AF65-F5344CB8AC3E}">
        <p14:creationId xmlns:p14="http://schemas.microsoft.com/office/powerpoint/2010/main" val="3546315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03BF0-15A4-444F-AB66-1781B45765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592660-4A13-984F-9A32-070721A45D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4DC77E6-CB98-CA4E-B2C1-076CD71C7459}"/>
              </a:ext>
            </a:extLst>
          </p:cNvPr>
          <p:cNvPicPr>
            <a:picLocks noChangeAspect="1"/>
          </p:cNvPicPr>
          <p:nvPr/>
        </p:nvPicPr>
        <p:blipFill>
          <a:blip r:embed="rId3"/>
          <a:stretch>
            <a:fillRect/>
          </a:stretch>
        </p:blipFill>
        <p:spPr>
          <a:xfrm>
            <a:off x="1651040" y="70789"/>
            <a:ext cx="8878008" cy="6787211"/>
          </a:xfrm>
          <a:prstGeom prst="rect">
            <a:avLst/>
          </a:prstGeom>
        </p:spPr>
      </p:pic>
    </p:spTree>
    <p:extLst>
      <p:ext uri="{BB962C8B-B14F-4D97-AF65-F5344CB8AC3E}">
        <p14:creationId xmlns:p14="http://schemas.microsoft.com/office/powerpoint/2010/main" val="2475399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5DE47-8A67-4645-9482-B70D39A92E90}"/>
              </a:ext>
            </a:extLst>
          </p:cNvPr>
          <p:cNvSpPr>
            <a:spLocks noGrp="1"/>
          </p:cNvSpPr>
          <p:nvPr>
            <p:ph type="title"/>
          </p:nvPr>
        </p:nvSpPr>
        <p:spPr/>
        <p:txBody>
          <a:bodyPr/>
          <a:lstStyle/>
          <a:p>
            <a:r>
              <a:rPr kumimoji="1" lang="en-US" altLang="zh-CN" dirty="0"/>
              <a:t>Robust under noise and sparse inputs</a:t>
            </a:r>
            <a:endParaRPr kumimoji="1" lang="zh-CN" altLang="en-US" dirty="0"/>
          </a:p>
        </p:txBody>
      </p:sp>
      <p:sp>
        <p:nvSpPr>
          <p:cNvPr id="3" name="内容占位符 2">
            <a:extLst>
              <a:ext uri="{FF2B5EF4-FFF2-40B4-BE49-F238E27FC236}">
                <a16:creationId xmlns:a16="http://schemas.microsoft.com/office/drawing/2014/main" id="{42CF0EF5-CF7D-254B-AE31-AAEF88775F87}"/>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079477C3-FDDC-9048-8E51-687C2470B812}"/>
              </a:ext>
            </a:extLst>
          </p:cNvPr>
          <p:cNvPicPr>
            <a:picLocks noChangeAspect="1"/>
          </p:cNvPicPr>
          <p:nvPr/>
        </p:nvPicPr>
        <p:blipFill>
          <a:blip r:embed="rId3"/>
          <a:stretch>
            <a:fillRect/>
          </a:stretch>
        </p:blipFill>
        <p:spPr>
          <a:xfrm>
            <a:off x="24715" y="1620972"/>
            <a:ext cx="6054810" cy="4105122"/>
          </a:xfrm>
          <a:prstGeom prst="rect">
            <a:avLst/>
          </a:prstGeom>
        </p:spPr>
      </p:pic>
      <p:pic>
        <p:nvPicPr>
          <p:cNvPr id="5" name="图片 4">
            <a:extLst>
              <a:ext uri="{FF2B5EF4-FFF2-40B4-BE49-F238E27FC236}">
                <a16:creationId xmlns:a16="http://schemas.microsoft.com/office/drawing/2014/main" id="{3FD30881-8CBA-234F-B5E8-91F4549B5FF6}"/>
              </a:ext>
            </a:extLst>
          </p:cNvPr>
          <p:cNvPicPr>
            <a:picLocks noChangeAspect="1"/>
          </p:cNvPicPr>
          <p:nvPr/>
        </p:nvPicPr>
        <p:blipFill>
          <a:blip r:embed="rId4"/>
          <a:stretch>
            <a:fillRect/>
          </a:stretch>
        </p:blipFill>
        <p:spPr>
          <a:xfrm>
            <a:off x="6161903" y="1608614"/>
            <a:ext cx="6030097" cy="4429877"/>
          </a:xfrm>
          <a:prstGeom prst="rect">
            <a:avLst/>
          </a:prstGeom>
        </p:spPr>
      </p:pic>
    </p:spTree>
    <p:extLst>
      <p:ext uri="{BB962C8B-B14F-4D97-AF65-F5344CB8AC3E}">
        <p14:creationId xmlns:p14="http://schemas.microsoft.com/office/powerpoint/2010/main" val="2944068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C6DE4-BCD2-D345-8363-226EAF0755FD}"/>
              </a:ext>
            </a:extLst>
          </p:cNvPr>
          <p:cNvSpPr>
            <a:spLocks noGrp="1"/>
          </p:cNvSpPr>
          <p:nvPr>
            <p:ph type="title"/>
          </p:nvPr>
        </p:nvSpPr>
        <p:spPr/>
        <p:txBody>
          <a:bodyPr/>
          <a:lstStyle/>
          <a:p>
            <a:r>
              <a:rPr kumimoji="1" lang="en-US" altLang="zh-CN" dirty="0"/>
              <a:t>Limitations:</a:t>
            </a:r>
            <a:endParaRPr kumimoji="1" lang="zh-CN" altLang="en-US" dirty="0"/>
          </a:p>
        </p:txBody>
      </p:sp>
      <p:sp>
        <p:nvSpPr>
          <p:cNvPr id="3" name="内容占位符 2">
            <a:extLst>
              <a:ext uri="{FF2B5EF4-FFF2-40B4-BE49-F238E27FC236}">
                <a16:creationId xmlns:a16="http://schemas.microsoft.com/office/drawing/2014/main" id="{BE2B9DB1-157D-7C4A-B0DB-F3A8B476B016}"/>
              </a:ext>
            </a:extLst>
          </p:cNvPr>
          <p:cNvSpPr>
            <a:spLocks noGrp="1"/>
          </p:cNvSpPr>
          <p:nvPr>
            <p:ph idx="1"/>
          </p:nvPr>
        </p:nvSpPr>
        <p:spPr/>
        <p:txBody>
          <a:bodyPr/>
          <a:lstStyle/>
          <a:p>
            <a:r>
              <a:rPr kumimoji="1" lang="en-US" altLang="zh-CN" dirty="0"/>
              <a:t>Training</a:t>
            </a:r>
            <a:r>
              <a:rPr kumimoji="1" lang="zh-CN" altLang="en-US" dirty="0"/>
              <a:t> </a:t>
            </a:r>
            <a:r>
              <a:rPr kumimoji="1" lang="en-US" altLang="zh-CN" dirty="0"/>
              <a:t>process</a:t>
            </a:r>
            <a:r>
              <a:rPr kumimoji="1" lang="zh-CN" altLang="en-US" dirty="0"/>
              <a:t> </a:t>
            </a:r>
            <a:r>
              <a:rPr kumimoji="1" lang="en-US" altLang="zh-CN" dirty="0"/>
              <a:t>is</a:t>
            </a:r>
            <a:r>
              <a:rPr kumimoji="1" lang="zh-CN" altLang="en-US" dirty="0"/>
              <a:t> </a:t>
            </a:r>
            <a:r>
              <a:rPr kumimoji="1" lang="en-US" altLang="zh-CN" dirty="0"/>
              <a:t>complex.</a:t>
            </a:r>
          </a:p>
          <a:p>
            <a:r>
              <a:rPr kumimoji="1" lang="en-US" altLang="zh-CN" dirty="0"/>
              <a:t>Requires</a:t>
            </a:r>
            <a:r>
              <a:rPr kumimoji="1" lang="zh-CN" altLang="en-US" dirty="0"/>
              <a:t> </a:t>
            </a:r>
            <a:r>
              <a:rPr kumimoji="1" lang="en-US" altLang="zh-CN" dirty="0"/>
              <a:t>more</a:t>
            </a:r>
            <a:r>
              <a:rPr kumimoji="1" lang="zh-CN" altLang="en-US" dirty="0"/>
              <a:t> </a:t>
            </a:r>
            <a:r>
              <a:rPr kumimoji="1" lang="en-US" altLang="zh-CN" dirty="0"/>
              <a:t>subnets</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higher</a:t>
            </a:r>
            <a:r>
              <a:rPr kumimoji="1" lang="zh-CN" altLang="en-US" dirty="0"/>
              <a:t> </a:t>
            </a:r>
            <a:r>
              <a:rPr kumimoji="1" lang="en-US" altLang="zh-CN" dirty="0" err="1"/>
              <a:t>upsampling</a:t>
            </a:r>
            <a:r>
              <a:rPr kumimoji="1" lang="zh-CN" altLang="en-US" dirty="0"/>
              <a:t> </a:t>
            </a:r>
            <a:r>
              <a:rPr kumimoji="1" lang="en-US" altLang="zh-CN" dirty="0"/>
              <a:t>rate.</a:t>
            </a:r>
            <a:endParaRPr kumimoji="1" lang="zh-CN" altLang="en-US" dirty="0"/>
          </a:p>
        </p:txBody>
      </p:sp>
    </p:spTree>
    <p:extLst>
      <p:ext uri="{BB962C8B-B14F-4D97-AF65-F5344CB8AC3E}">
        <p14:creationId xmlns:p14="http://schemas.microsoft.com/office/powerpoint/2010/main" val="2743354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FACFA-B06B-E848-9587-0800FE8D69A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4F568D5-E3F4-7A4E-B979-7EC4687AE01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ED4936-4536-B44B-83B8-635CC7398603}"/>
              </a:ext>
            </a:extLst>
          </p:cNvPr>
          <p:cNvPicPr>
            <a:picLocks noChangeAspect="1"/>
          </p:cNvPicPr>
          <p:nvPr/>
        </p:nvPicPr>
        <p:blipFill>
          <a:blip r:embed="rId2"/>
          <a:stretch>
            <a:fillRect/>
          </a:stretch>
        </p:blipFill>
        <p:spPr>
          <a:xfrm>
            <a:off x="0" y="1870582"/>
            <a:ext cx="12192000" cy="3116835"/>
          </a:xfrm>
          <a:prstGeom prst="rect">
            <a:avLst/>
          </a:prstGeom>
        </p:spPr>
      </p:pic>
    </p:spTree>
    <p:extLst>
      <p:ext uri="{BB962C8B-B14F-4D97-AF65-F5344CB8AC3E}">
        <p14:creationId xmlns:p14="http://schemas.microsoft.com/office/powerpoint/2010/main" val="372386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F1F4FED-64B1-6644-B005-34500A44078E}"/>
              </a:ext>
            </a:extLst>
          </p:cNvPr>
          <p:cNvSpPr>
            <a:spLocks noGrp="1"/>
          </p:cNvSpPr>
          <p:nvPr>
            <p:ph idx="1"/>
          </p:nvPr>
        </p:nvSpPr>
        <p:spPr>
          <a:xfrm>
            <a:off x="838200" y="822325"/>
            <a:ext cx="10515600" cy="4351338"/>
          </a:xfrm>
        </p:spPr>
        <p:txBody>
          <a:bodyPr/>
          <a:lstStyle/>
          <a:p>
            <a:r>
              <a:rPr kumimoji="1" lang="en-US" altLang="zh-CN" dirty="0"/>
              <a:t>Sparse,</a:t>
            </a:r>
            <a:r>
              <a:rPr kumimoji="1" lang="zh-CN" altLang="en-US" dirty="0"/>
              <a:t> </a:t>
            </a:r>
            <a:r>
              <a:rPr kumimoji="1" lang="en-US" altLang="zh-CN" dirty="0"/>
              <a:t>noisy,</a:t>
            </a:r>
            <a:r>
              <a:rPr kumimoji="1" lang="zh-CN" altLang="en-US" dirty="0"/>
              <a:t> </a:t>
            </a:r>
            <a:r>
              <a:rPr kumimoji="1" lang="en-US" altLang="zh-CN" dirty="0"/>
              <a:t>non-uniform</a:t>
            </a:r>
            <a:r>
              <a:rPr kumimoji="1" lang="zh-CN" altLang="en-US" dirty="0"/>
              <a:t>       </a:t>
            </a:r>
            <a:r>
              <a:rPr kumimoji="1" lang="en-US" altLang="zh-CN" dirty="0"/>
              <a:t>→</a:t>
            </a:r>
            <a:r>
              <a:rPr kumimoji="1" lang="zh-CN" altLang="en-US" dirty="0"/>
              <a:t>        </a:t>
            </a:r>
            <a:r>
              <a:rPr kumimoji="1" lang="en-US" altLang="zh-CN" dirty="0"/>
              <a:t>dense, complete,</a:t>
            </a:r>
            <a:r>
              <a:rPr kumimoji="1" lang="zh-CN" altLang="en-US" dirty="0"/>
              <a:t> </a:t>
            </a:r>
            <a:r>
              <a:rPr kumimoji="1" lang="en-US" altLang="zh-CN" dirty="0"/>
              <a:t>uniform</a:t>
            </a:r>
            <a:endParaRPr kumimoji="1" lang="zh-CN" altLang="en-US" dirty="0"/>
          </a:p>
        </p:txBody>
      </p:sp>
      <p:pic>
        <p:nvPicPr>
          <p:cNvPr id="4" name="图片 3">
            <a:extLst>
              <a:ext uri="{FF2B5EF4-FFF2-40B4-BE49-F238E27FC236}">
                <a16:creationId xmlns:a16="http://schemas.microsoft.com/office/drawing/2014/main" id="{F357F2C3-4275-1D4E-932F-53E3164019E1}"/>
              </a:ext>
            </a:extLst>
          </p:cNvPr>
          <p:cNvPicPr>
            <a:picLocks noChangeAspect="1"/>
          </p:cNvPicPr>
          <p:nvPr/>
        </p:nvPicPr>
        <p:blipFill rotWithShape="1">
          <a:blip r:embed="rId2"/>
          <a:srcRect l="2458" b="58765"/>
          <a:stretch/>
        </p:blipFill>
        <p:spPr>
          <a:xfrm>
            <a:off x="203199" y="1608666"/>
            <a:ext cx="6129868" cy="3209170"/>
          </a:xfrm>
          <a:prstGeom prst="rect">
            <a:avLst/>
          </a:prstGeom>
        </p:spPr>
      </p:pic>
      <p:pic>
        <p:nvPicPr>
          <p:cNvPr id="5" name="图片 4">
            <a:extLst>
              <a:ext uri="{FF2B5EF4-FFF2-40B4-BE49-F238E27FC236}">
                <a16:creationId xmlns:a16="http://schemas.microsoft.com/office/drawing/2014/main" id="{33D39E79-35A8-184E-8DAD-EE6839B641D4}"/>
              </a:ext>
            </a:extLst>
          </p:cNvPr>
          <p:cNvPicPr>
            <a:picLocks noChangeAspect="1"/>
          </p:cNvPicPr>
          <p:nvPr/>
        </p:nvPicPr>
        <p:blipFill rotWithShape="1">
          <a:blip r:embed="rId2"/>
          <a:srcRect l="2667" t="41976" r="3123" b="16017"/>
          <a:stretch/>
        </p:blipFill>
        <p:spPr>
          <a:xfrm>
            <a:off x="6159057" y="1608667"/>
            <a:ext cx="6032941" cy="3331461"/>
          </a:xfrm>
          <a:prstGeom prst="rect">
            <a:avLst/>
          </a:prstGeom>
        </p:spPr>
      </p:pic>
      <p:pic>
        <p:nvPicPr>
          <p:cNvPr id="6" name="图片 5">
            <a:extLst>
              <a:ext uri="{FF2B5EF4-FFF2-40B4-BE49-F238E27FC236}">
                <a16:creationId xmlns:a16="http://schemas.microsoft.com/office/drawing/2014/main" id="{3DDC8BC7-BBD4-EE48-A535-73010EF004E5}"/>
              </a:ext>
            </a:extLst>
          </p:cNvPr>
          <p:cNvPicPr>
            <a:picLocks noChangeAspect="1"/>
          </p:cNvPicPr>
          <p:nvPr/>
        </p:nvPicPr>
        <p:blipFill rotWithShape="1">
          <a:blip r:embed="rId2"/>
          <a:srcRect t="84539"/>
          <a:stretch/>
        </p:blipFill>
        <p:spPr>
          <a:xfrm>
            <a:off x="3151648" y="5350848"/>
            <a:ext cx="6362837" cy="1218311"/>
          </a:xfrm>
          <a:prstGeom prst="rect">
            <a:avLst/>
          </a:prstGeom>
        </p:spPr>
      </p:pic>
    </p:spTree>
    <p:extLst>
      <p:ext uri="{BB962C8B-B14F-4D97-AF65-F5344CB8AC3E}">
        <p14:creationId xmlns:p14="http://schemas.microsoft.com/office/powerpoint/2010/main" val="832210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6C48F4-38B4-A149-B01D-C851DCB883A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1391DD0-DD19-8545-9ACC-0F0779BCC6A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D7FD99F-0FD9-E045-B141-0F5D779F65BF}"/>
              </a:ext>
            </a:extLst>
          </p:cNvPr>
          <p:cNvPicPr>
            <a:picLocks noChangeAspect="1"/>
          </p:cNvPicPr>
          <p:nvPr/>
        </p:nvPicPr>
        <p:blipFill>
          <a:blip r:embed="rId3"/>
          <a:stretch>
            <a:fillRect/>
          </a:stretch>
        </p:blipFill>
        <p:spPr>
          <a:xfrm>
            <a:off x="0" y="969488"/>
            <a:ext cx="12192000" cy="4919023"/>
          </a:xfrm>
          <a:prstGeom prst="rect">
            <a:avLst/>
          </a:prstGeom>
        </p:spPr>
      </p:pic>
    </p:spTree>
    <p:extLst>
      <p:ext uri="{BB962C8B-B14F-4D97-AF65-F5344CB8AC3E}">
        <p14:creationId xmlns:p14="http://schemas.microsoft.com/office/powerpoint/2010/main" val="2882188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7B2E1-88DE-6444-8429-85293C0310F5}"/>
              </a:ext>
            </a:extLst>
          </p:cNvPr>
          <p:cNvSpPr>
            <a:spLocks noGrp="1"/>
          </p:cNvSpPr>
          <p:nvPr>
            <p:ph type="title"/>
          </p:nvPr>
        </p:nvSpPr>
        <p:spPr/>
        <p:txBody>
          <a:bodyPr/>
          <a:lstStyle/>
          <a:p>
            <a:r>
              <a:rPr kumimoji="1" lang="en-US" altLang="zh-CN" dirty="0" err="1"/>
              <a:t>Upsampling</a:t>
            </a:r>
            <a:r>
              <a:rPr kumimoji="1" lang="en-US" altLang="zh-CN" dirty="0"/>
              <a:t> problem</a:t>
            </a:r>
            <a:endParaRPr kumimoji="1" lang="zh-CN" altLang="en-US" dirty="0"/>
          </a:p>
        </p:txBody>
      </p:sp>
      <p:pic>
        <p:nvPicPr>
          <p:cNvPr id="4" name="图片 3">
            <a:extLst>
              <a:ext uri="{FF2B5EF4-FFF2-40B4-BE49-F238E27FC236}">
                <a16:creationId xmlns:a16="http://schemas.microsoft.com/office/drawing/2014/main" id="{912A2697-3D69-BC44-9B27-704D260D777D}"/>
              </a:ext>
            </a:extLst>
          </p:cNvPr>
          <p:cNvPicPr>
            <a:picLocks noChangeAspect="1"/>
          </p:cNvPicPr>
          <p:nvPr/>
        </p:nvPicPr>
        <p:blipFill rotWithShape="1">
          <a:blip r:embed="rId3"/>
          <a:srcRect l="-1" r="47281"/>
          <a:stretch/>
        </p:blipFill>
        <p:spPr>
          <a:xfrm>
            <a:off x="2739557" y="1736418"/>
            <a:ext cx="2055467" cy="2222500"/>
          </a:xfrm>
          <a:prstGeom prst="rect">
            <a:avLst/>
          </a:prstGeom>
        </p:spPr>
      </p:pic>
      <p:pic>
        <p:nvPicPr>
          <p:cNvPr id="5" name="图片 4">
            <a:extLst>
              <a:ext uri="{FF2B5EF4-FFF2-40B4-BE49-F238E27FC236}">
                <a16:creationId xmlns:a16="http://schemas.microsoft.com/office/drawing/2014/main" id="{063ECEC8-5497-AC4C-98DD-631F11EE0464}"/>
              </a:ext>
            </a:extLst>
          </p:cNvPr>
          <p:cNvPicPr>
            <a:picLocks noChangeAspect="1"/>
          </p:cNvPicPr>
          <p:nvPr/>
        </p:nvPicPr>
        <p:blipFill rotWithShape="1">
          <a:blip r:embed="rId3"/>
          <a:srcRect l="53009" r="657"/>
          <a:stretch/>
        </p:blipFill>
        <p:spPr>
          <a:xfrm>
            <a:off x="6556917" y="1736418"/>
            <a:ext cx="1806498" cy="2222500"/>
          </a:xfrm>
          <a:prstGeom prst="rect">
            <a:avLst/>
          </a:prstGeom>
        </p:spPr>
      </p:pic>
      <p:sp>
        <p:nvSpPr>
          <p:cNvPr id="6" name="文本框 5">
            <a:extLst>
              <a:ext uri="{FF2B5EF4-FFF2-40B4-BE49-F238E27FC236}">
                <a16:creationId xmlns:a16="http://schemas.microsoft.com/office/drawing/2014/main" id="{37030FF5-3E21-8744-9FB1-5E378F3B67E6}"/>
              </a:ext>
            </a:extLst>
          </p:cNvPr>
          <p:cNvSpPr txBox="1"/>
          <p:nvPr/>
        </p:nvSpPr>
        <p:spPr>
          <a:xfrm>
            <a:off x="3399240" y="1401426"/>
            <a:ext cx="805029" cy="400110"/>
          </a:xfrm>
          <a:prstGeom prst="rect">
            <a:avLst/>
          </a:prstGeom>
          <a:noFill/>
        </p:spPr>
        <p:txBody>
          <a:bodyPr wrap="none" rtlCol="0">
            <a:spAutoFit/>
          </a:bodyPr>
          <a:lstStyle/>
          <a:p>
            <a:r>
              <a:rPr kumimoji="1" lang="en-US" altLang="zh-CN" sz="2000" b="1" dirty="0"/>
              <a:t>Input</a:t>
            </a:r>
            <a:endParaRPr kumimoji="1" lang="zh-CN" altLang="en-US" sz="2000" b="1" dirty="0"/>
          </a:p>
        </p:txBody>
      </p:sp>
      <p:sp>
        <p:nvSpPr>
          <p:cNvPr id="7" name="文本框 6">
            <a:extLst>
              <a:ext uri="{FF2B5EF4-FFF2-40B4-BE49-F238E27FC236}">
                <a16:creationId xmlns:a16="http://schemas.microsoft.com/office/drawing/2014/main" id="{A2816AC2-AB72-D741-80DE-011E8A775B12}"/>
              </a:ext>
            </a:extLst>
          </p:cNvPr>
          <p:cNvSpPr txBox="1"/>
          <p:nvPr/>
        </p:nvSpPr>
        <p:spPr>
          <a:xfrm>
            <a:off x="6974293" y="1401426"/>
            <a:ext cx="1016625" cy="400110"/>
          </a:xfrm>
          <a:prstGeom prst="rect">
            <a:avLst/>
          </a:prstGeom>
          <a:noFill/>
        </p:spPr>
        <p:txBody>
          <a:bodyPr wrap="none" rtlCol="0">
            <a:spAutoFit/>
          </a:bodyPr>
          <a:lstStyle/>
          <a:p>
            <a:r>
              <a:rPr kumimoji="1" lang="en-US" altLang="zh-CN" sz="2000" b="1" dirty="0"/>
              <a:t>Output</a:t>
            </a:r>
            <a:endParaRPr kumimoji="1" lang="zh-CN" altLang="en-US" sz="2000" b="1" dirty="0"/>
          </a:p>
        </p:txBody>
      </p:sp>
      <p:cxnSp>
        <p:nvCxnSpPr>
          <p:cNvPr id="9" name="直线箭头连接符 8">
            <a:extLst>
              <a:ext uri="{FF2B5EF4-FFF2-40B4-BE49-F238E27FC236}">
                <a16:creationId xmlns:a16="http://schemas.microsoft.com/office/drawing/2014/main" id="{82F9E084-7B2B-2343-9FB4-CE619977E703}"/>
              </a:ext>
            </a:extLst>
          </p:cNvPr>
          <p:cNvCxnSpPr/>
          <p:nvPr/>
        </p:nvCxnSpPr>
        <p:spPr>
          <a:xfrm>
            <a:off x="5218770" y="2847668"/>
            <a:ext cx="802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6E7AF34-1E4B-8845-A49D-3B5D0E9834B5}"/>
              </a:ext>
            </a:extLst>
          </p:cNvPr>
          <p:cNvSpPr txBox="1"/>
          <p:nvPr/>
        </p:nvSpPr>
        <p:spPr>
          <a:xfrm>
            <a:off x="3387218" y="3824159"/>
            <a:ext cx="784189" cy="400110"/>
          </a:xfrm>
          <a:prstGeom prst="rect">
            <a:avLst/>
          </a:prstGeom>
          <a:noFill/>
        </p:spPr>
        <p:txBody>
          <a:bodyPr wrap="none" rtlCol="0">
            <a:spAutoFit/>
          </a:bodyPr>
          <a:lstStyle/>
          <a:p>
            <a:r>
              <a:rPr kumimoji="1" lang="en-US" altLang="zh-CN" sz="2000" dirty="0"/>
              <a:t>(N,</a:t>
            </a:r>
            <a:r>
              <a:rPr kumimoji="1" lang="zh-CN" altLang="en-US" sz="2000" dirty="0"/>
              <a:t> </a:t>
            </a:r>
            <a:r>
              <a:rPr kumimoji="1" lang="en-US" altLang="zh-CN" sz="2000" dirty="0"/>
              <a:t>3)</a:t>
            </a:r>
            <a:endParaRPr kumimoji="1" lang="zh-CN" altLang="en-US" sz="2000" dirty="0"/>
          </a:p>
        </p:txBody>
      </p:sp>
      <p:sp>
        <p:nvSpPr>
          <p:cNvPr id="11" name="文本框 10">
            <a:extLst>
              <a:ext uri="{FF2B5EF4-FFF2-40B4-BE49-F238E27FC236}">
                <a16:creationId xmlns:a16="http://schemas.microsoft.com/office/drawing/2014/main" id="{BD7B79B0-C036-BC40-858B-4891B042339E}"/>
              </a:ext>
            </a:extLst>
          </p:cNvPr>
          <p:cNvSpPr txBox="1"/>
          <p:nvPr/>
        </p:nvSpPr>
        <p:spPr>
          <a:xfrm>
            <a:off x="7024789" y="3824159"/>
            <a:ext cx="870751" cy="400110"/>
          </a:xfrm>
          <a:prstGeom prst="rect">
            <a:avLst/>
          </a:prstGeom>
          <a:noFill/>
        </p:spPr>
        <p:txBody>
          <a:bodyPr wrap="none" rtlCol="0">
            <a:spAutoFit/>
          </a:bodyPr>
          <a:lstStyle/>
          <a:p>
            <a:r>
              <a:rPr kumimoji="1" lang="en-US" altLang="zh-CN" sz="2000" dirty="0"/>
              <a:t>(rN,</a:t>
            </a:r>
            <a:r>
              <a:rPr kumimoji="1" lang="zh-CN" altLang="en-US" sz="2000" dirty="0"/>
              <a:t> </a:t>
            </a:r>
            <a:r>
              <a:rPr kumimoji="1" lang="en-US" altLang="zh-CN" sz="2000" dirty="0"/>
              <a:t>3)</a:t>
            </a:r>
            <a:endParaRPr kumimoji="1" lang="zh-CN" altLang="en-US" sz="20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DA01338-8EDA-FD43-9CCC-460C405C08C8}"/>
                  </a:ext>
                </a:extLst>
              </p:cNvPr>
              <p:cNvSpPr txBox="1"/>
              <p:nvPr/>
            </p:nvSpPr>
            <p:spPr>
              <a:xfrm>
                <a:off x="5314653" y="2447558"/>
                <a:ext cx="6215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panose="02040503050406030204" pitchFamily="18" charset="0"/>
                          <a:ea typeface="Cambria Math" panose="02040503050406030204" pitchFamily="18" charset="0"/>
                        </a:rPr>
                        <m:t>×</m:t>
                      </m:r>
                      <m:r>
                        <a:rPr kumimoji="1" lang="zh-CN" altLang="en-US" sz="2000" b="0" i="1" smtClean="0">
                          <a:latin typeface="Cambria Math" panose="02040503050406030204" pitchFamily="18" charset="0"/>
                          <a:ea typeface="Cambria Math" panose="02040503050406030204" pitchFamily="18" charset="0"/>
                        </a:rPr>
                        <m:t> </m:t>
                      </m:r>
                      <m:r>
                        <a:rPr kumimoji="1" lang="en-US" altLang="zh-CN" sz="2000" b="0" i="1" smtClean="0">
                          <a:latin typeface="Cambria Math" panose="02040503050406030204" pitchFamily="18" charset="0"/>
                          <a:ea typeface="Cambria Math" panose="02040503050406030204" pitchFamily="18" charset="0"/>
                        </a:rPr>
                        <m:t>𝑟</m:t>
                      </m:r>
                    </m:oMath>
                  </m:oMathPara>
                </a14:m>
                <a:endParaRPr kumimoji="1" lang="zh-CN" altLang="en-US" sz="2000" dirty="0"/>
              </a:p>
            </p:txBody>
          </p:sp>
        </mc:Choice>
        <mc:Fallback xmlns="">
          <p:sp>
            <p:nvSpPr>
              <p:cNvPr id="12" name="文本框 11">
                <a:extLst>
                  <a:ext uri="{FF2B5EF4-FFF2-40B4-BE49-F238E27FC236}">
                    <a16:creationId xmlns:a16="http://schemas.microsoft.com/office/drawing/2014/main" id="{CDA01338-8EDA-FD43-9CCC-460C405C08C8}"/>
                  </a:ext>
                </a:extLst>
              </p:cNvPr>
              <p:cNvSpPr txBox="1">
                <a:spLocks noRot="1" noChangeAspect="1" noMove="1" noResize="1" noEditPoints="1" noAdjustHandles="1" noChangeArrowheads="1" noChangeShapeType="1" noTextEdit="1"/>
              </p:cNvSpPr>
              <p:nvPr/>
            </p:nvSpPr>
            <p:spPr>
              <a:xfrm>
                <a:off x="5314653" y="2447558"/>
                <a:ext cx="621516" cy="400110"/>
              </a:xfrm>
              <a:prstGeom prst="rect">
                <a:avLst/>
              </a:prstGeom>
              <a:blipFill>
                <a:blip r:embed="rId4"/>
                <a:stretch>
                  <a:fillRect b="-15625"/>
                </a:stretch>
              </a:blipFill>
            </p:spPr>
            <p:txBody>
              <a:bodyPr/>
              <a:lstStyle/>
              <a:p>
                <a:r>
                  <a:rPr lang="zh-CN" altLang="en-US">
                    <a:noFill/>
                  </a:rPr>
                  <a:t> </a:t>
                </a:r>
              </a:p>
            </p:txBody>
          </p:sp>
        </mc:Fallback>
      </mc:AlternateContent>
      <p:sp>
        <p:nvSpPr>
          <p:cNvPr id="13" name="内容占位符 12">
            <a:extLst>
              <a:ext uri="{FF2B5EF4-FFF2-40B4-BE49-F238E27FC236}">
                <a16:creationId xmlns:a16="http://schemas.microsoft.com/office/drawing/2014/main" id="{9CB594D8-0231-464D-B6BC-1133CEC6AA6D}"/>
              </a:ext>
            </a:extLst>
          </p:cNvPr>
          <p:cNvSpPr>
            <a:spLocks noGrp="1"/>
          </p:cNvSpPr>
          <p:nvPr>
            <p:ph idx="1"/>
          </p:nvPr>
        </p:nvSpPr>
        <p:spPr>
          <a:xfrm>
            <a:off x="678369" y="4333279"/>
            <a:ext cx="10515600" cy="2410421"/>
          </a:xfrm>
        </p:spPr>
        <p:txBody>
          <a:bodyPr/>
          <a:lstStyle/>
          <a:p>
            <a:r>
              <a:rPr lang="en-US" altLang="zh-CN" dirty="0"/>
              <a:t>Difference with the image super-resolution problem:</a:t>
            </a:r>
          </a:p>
          <a:p>
            <a:pPr lvl="1"/>
            <a:r>
              <a:rPr lang="en-US" altLang="zh-CN" dirty="0"/>
              <a:t>Point cloud do not have any spatial order and regular structure.</a:t>
            </a:r>
          </a:p>
          <a:p>
            <a:pPr lvl="1"/>
            <a:r>
              <a:rPr lang="en-US" altLang="zh-CN" dirty="0"/>
              <a:t>The generated points should roughly </a:t>
            </a:r>
            <a:r>
              <a:rPr lang="en-US" altLang="zh-CN" b="1" dirty="0"/>
              <a:t>lie on the target object surface</a:t>
            </a:r>
            <a:r>
              <a:rPr lang="en-US" altLang="zh-CN" dirty="0"/>
              <a:t>.</a:t>
            </a:r>
          </a:p>
          <a:p>
            <a:pPr lvl="1"/>
            <a:r>
              <a:rPr lang="en-US" altLang="zh-CN" dirty="0"/>
              <a:t>The generated points should be informative and should not clutter together. (should be more </a:t>
            </a:r>
            <a:r>
              <a:rPr lang="en-US" altLang="zh-CN" b="1" dirty="0"/>
              <a:t>uniform</a:t>
            </a:r>
            <a:r>
              <a:rPr lang="en-US" altLang="zh-CN" dirty="0"/>
              <a:t> on the target object surface)</a:t>
            </a:r>
            <a:endParaRPr lang="zh-CN" altLang="en-US" dirty="0"/>
          </a:p>
        </p:txBody>
      </p:sp>
    </p:spTree>
    <p:extLst>
      <p:ext uri="{BB962C8B-B14F-4D97-AF65-F5344CB8AC3E}">
        <p14:creationId xmlns:p14="http://schemas.microsoft.com/office/powerpoint/2010/main" val="273600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B649F-94CE-8441-B0D9-8C08ECBE4CE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8AACA3E-0EAD-644E-B9A5-90A11F583E2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3F4D467-F740-A448-86A3-A61B89F40C9B}"/>
              </a:ext>
            </a:extLst>
          </p:cNvPr>
          <p:cNvPicPr>
            <a:picLocks noChangeAspect="1"/>
          </p:cNvPicPr>
          <p:nvPr/>
        </p:nvPicPr>
        <p:blipFill>
          <a:blip r:embed="rId2"/>
          <a:stretch>
            <a:fillRect/>
          </a:stretch>
        </p:blipFill>
        <p:spPr>
          <a:xfrm>
            <a:off x="2679931" y="123984"/>
            <a:ext cx="6862017" cy="6617776"/>
          </a:xfrm>
          <a:prstGeom prst="rect">
            <a:avLst/>
          </a:prstGeom>
        </p:spPr>
      </p:pic>
    </p:spTree>
    <p:extLst>
      <p:ext uri="{BB962C8B-B14F-4D97-AF65-F5344CB8AC3E}">
        <p14:creationId xmlns:p14="http://schemas.microsoft.com/office/powerpoint/2010/main" val="1796653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0FD0B-C485-5D49-96A2-63D15BEE128F}"/>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64353BD2-95B1-4A43-B33A-61134CC5172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A73DDF7-9B54-3349-A135-F18E9FB48771}"/>
              </a:ext>
            </a:extLst>
          </p:cNvPr>
          <p:cNvPicPr>
            <a:picLocks noChangeAspect="1"/>
          </p:cNvPicPr>
          <p:nvPr/>
        </p:nvPicPr>
        <p:blipFill>
          <a:blip r:embed="rId3"/>
          <a:stretch>
            <a:fillRect/>
          </a:stretch>
        </p:blipFill>
        <p:spPr>
          <a:xfrm>
            <a:off x="2156501" y="139701"/>
            <a:ext cx="7304999" cy="6198523"/>
          </a:xfrm>
          <a:prstGeom prst="rect">
            <a:avLst/>
          </a:prstGeom>
        </p:spPr>
      </p:pic>
      <p:sp>
        <p:nvSpPr>
          <p:cNvPr id="5" name="文本框 4">
            <a:extLst>
              <a:ext uri="{FF2B5EF4-FFF2-40B4-BE49-F238E27FC236}">
                <a16:creationId xmlns:a16="http://schemas.microsoft.com/office/drawing/2014/main" id="{5CF8DDE2-7AC1-A646-A385-DA05A7010A75}"/>
              </a:ext>
            </a:extLst>
          </p:cNvPr>
          <p:cNvSpPr txBox="1"/>
          <p:nvPr/>
        </p:nvSpPr>
        <p:spPr>
          <a:xfrm>
            <a:off x="4711700" y="6447761"/>
            <a:ext cx="3052439" cy="369332"/>
          </a:xfrm>
          <a:prstGeom prst="rect">
            <a:avLst/>
          </a:prstGeom>
          <a:noFill/>
        </p:spPr>
        <p:txBody>
          <a:bodyPr wrap="none" rtlCol="0">
            <a:spAutoFit/>
          </a:bodyPr>
          <a:lstStyle/>
          <a:p>
            <a:r>
              <a:rPr kumimoji="1" lang="en-US" altLang="zh-CN" b="1" dirty="0">
                <a:solidFill>
                  <a:srgbClr val="FF0000"/>
                </a:solidFill>
              </a:rPr>
              <a:t>Target</a:t>
            </a:r>
            <a:r>
              <a:rPr kumimoji="1" lang="zh-CN" altLang="en-US" b="1" dirty="0">
                <a:solidFill>
                  <a:srgbClr val="FF0000"/>
                </a:solidFill>
              </a:rPr>
              <a:t> </a:t>
            </a:r>
            <a:r>
              <a:rPr kumimoji="1" lang="en-US" altLang="zh-CN" b="1" dirty="0">
                <a:solidFill>
                  <a:srgbClr val="FF0000"/>
                </a:solidFill>
              </a:rPr>
              <a:t>point</a:t>
            </a:r>
            <a:r>
              <a:rPr kumimoji="1" lang="zh-CN" altLang="en-US" b="1" dirty="0">
                <a:solidFill>
                  <a:srgbClr val="FF0000"/>
                </a:solidFill>
              </a:rPr>
              <a:t> </a:t>
            </a:r>
            <a:r>
              <a:rPr kumimoji="1" lang="en-US" altLang="zh-CN" b="1" dirty="0">
                <a:solidFill>
                  <a:srgbClr val="FF0000"/>
                </a:solidFill>
              </a:rPr>
              <a:t>set</a:t>
            </a:r>
            <a:r>
              <a:rPr kumimoji="1" lang="zh-CN" altLang="en-US" b="1" dirty="0">
                <a:solidFill>
                  <a:srgbClr val="FF0000"/>
                </a:solidFill>
              </a:rPr>
              <a:t> </a:t>
            </a:r>
            <a:r>
              <a:rPr kumimoji="1" lang="en-US" altLang="zh-CN" b="1" dirty="0">
                <a:solidFill>
                  <a:srgbClr val="FF0000"/>
                </a:solidFill>
              </a:rPr>
              <a:t>(rN</a:t>
            </a:r>
            <a:r>
              <a:rPr kumimoji="1" lang="zh-CN" altLang="en-US" b="1" dirty="0">
                <a:solidFill>
                  <a:srgbClr val="FF0000"/>
                </a:solidFill>
              </a:rPr>
              <a:t> </a:t>
            </a:r>
            <a:r>
              <a:rPr kumimoji="1" lang="en-US" altLang="zh-CN" b="1" dirty="0">
                <a:solidFill>
                  <a:srgbClr val="FF0000"/>
                </a:solidFill>
              </a:rPr>
              <a:t>points)</a:t>
            </a:r>
            <a:endParaRPr kumimoji="1" lang="zh-CN" altLang="en-US" b="1" dirty="0">
              <a:solidFill>
                <a:srgbClr val="FF0000"/>
              </a:solidFill>
            </a:endParaRPr>
          </a:p>
        </p:txBody>
      </p:sp>
      <p:sp>
        <p:nvSpPr>
          <p:cNvPr id="6" name="文本框 5">
            <a:extLst>
              <a:ext uri="{FF2B5EF4-FFF2-40B4-BE49-F238E27FC236}">
                <a16:creationId xmlns:a16="http://schemas.microsoft.com/office/drawing/2014/main" id="{26C73752-81EC-E54C-9508-D04A06A95482}"/>
              </a:ext>
            </a:extLst>
          </p:cNvPr>
          <p:cNvSpPr txBox="1"/>
          <p:nvPr/>
        </p:nvSpPr>
        <p:spPr>
          <a:xfrm>
            <a:off x="7992739" y="6447761"/>
            <a:ext cx="2842445" cy="369332"/>
          </a:xfrm>
          <a:prstGeom prst="rect">
            <a:avLst/>
          </a:prstGeom>
          <a:noFill/>
        </p:spPr>
        <p:txBody>
          <a:bodyPr wrap="none" rtlCol="0">
            <a:spAutoFit/>
          </a:bodyPr>
          <a:lstStyle/>
          <a:p>
            <a:r>
              <a:rPr kumimoji="1" lang="en-US" altLang="zh-CN" b="1" dirty="0">
                <a:solidFill>
                  <a:srgbClr val="FF0000"/>
                </a:solidFill>
              </a:rPr>
              <a:t>Input</a:t>
            </a:r>
            <a:r>
              <a:rPr kumimoji="1" lang="zh-CN" altLang="en-US" b="1" dirty="0">
                <a:solidFill>
                  <a:srgbClr val="FF0000"/>
                </a:solidFill>
              </a:rPr>
              <a:t> </a:t>
            </a:r>
            <a:r>
              <a:rPr kumimoji="1" lang="en-US" altLang="zh-CN" b="1" dirty="0">
                <a:solidFill>
                  <a:srgbClr val="FF0000"/>
                </a:solidFill>
              </a:rPr>
              <a:t>point</a:t>
            </a:r>
            <a:r>
              <a:rPr kumimoji="1" lang="zh-CN" altLang="en-US" b="1" dirty="0">
                <a:solidFill>
                  <a:srgbClr val="FF0000"/>
                </a:solidFill>
              </a:rPr>
              <a:t> </a:t>
            </a:r>
            <a:r>
              <a:rPr kumimoji="1" lang="en-US" altLang="zh-CN" b="1" dirty="0">
                <a:solidFill>
                  <a:srgbClr val="FF0000"/>
                </a:solidFill>
              </a:rPr>
              <a:t>set</a:t>
            </a:r>
            <a:r>
              <a:rPr kumimoji="1" lang="zh-CN" altLang="en-US" b="1" dirty="0">
                <a:solidFill>
                  <a:srgbClr val="FF0000"/>
                </a:solidFill>
              </a:rPr>
              <a:t> </a:t>
            </a:r>
            <a:r>
              <a:rPr kumimoji="1" lang="en-US" altLang="zh-CN" b="1" dirty="0">
                <a:solidFill>
                  <a:srgbClr val="FF0000"/>
                </a:solidFill>
              </a:rPr>
              <a:t>(N</a:t>
            </a:r>
            <a:r>
              <a:rPr kumimoji="1" lang="zh-CN" altLang="en-US" b="1" dirty="0">
                <a:solidFill>
                  <a:srgbClr val="FF0000"/>
                </a:solidFill>
              </a:rPr>
              <a:t> </a:t>
            </a:r>
            <a:r>
              <a:rPr kumimoji="1" lang="en-US" altLang="zh-CN" b="1" dirty="0">
                <a:solidFill>
                  <a:srgbClr val="FF0000"/>
                </a:solidFill>
              </a:rPr>
              <a:t>points)</a:t>
            </a:r>
            <a:endParaRPr kumimoji="1" lang="zh-CN" altLang="en-US" b="1" dirty="0">
              <a:solidFill>
                <a:srgbClr val="FF0000"/>
              </a:solidFill>
            </a:endParaRPr>
          </a:p>
        </p:txBody>
      </p:sp>
      <p:cxnSp>
        <p:nvCxnSpPr>
          <p:cNvPr id="9" name="直线箭头连接符 8">
            <a:extLst>
              <a:ext uri="{FF2B5EF4-FFF2-40B4-BE49-F238E27FC236}">
                <a16:creationId xmlns:a16="http://schemas.microsoft.com/office/drawing/2014/main" id="{E24AC703-A5DA-C748-8840-4B8B5BFD5CED}"/>
              </a:ext>
            </a:extLst>
          </p:cNvPr>
          <p:cNvCxnSpPr>
            <a:endCxn id="5" idx="0"/>
          </p:cNvCxnSpPr>
          <p:nvPr/>
        </p:nvCxnSpPr>
        <p:spPr>
          <a:xfrm flipH="1">
            <a:off x="6237920" y="5575300"/>
            <a:ext cx="1102680" cy="872461"/>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线箭头连接符 10">
            <a:extLst>
              <a:ext uri="{FF2B5EF4-FFF2-40B4-BE49-F238E27FC236}">
                <a16:creationId xmlns:a16="http://schemas.microsoft.com/office/drawing/2014/main" id="{0393DD4F-71F1-3841-B7E8-1EF1126B0117}"/>
              </a:ext>
            </a:extLst>
          </p:cNvPr>
          <p:cNvCxnSpPr>
            <a:endCxn id="6" idx="0"/>
          </p:cNvCxnSpPr>
          <p:nvPr/>
        </p:nvCxnSpPr>
        <p:spPr>
          <a:xfrm>
            <a:off x="8801100" y="5524500"/>
            <a:ext cx="612862" cy="9232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1315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31BE6-7088-D144-A394-99EF1E0E9F84}"/>
              </a:ext>
            </a:extLst>
          </p:cNvPr>
          <p:cNvSpPr>
            <a:spLocks noGrp="1"/>
          </p:cNvSpPr>
          <p:nvPr>
            <p:ph type="title"/>
          </p:nvPr>
        </p:nvSpPr>
        <p:spPr/>
        <p:txBody>
          <a:bodyPr/>
          <a:lstStyle/>
          <a:p>
            <a:r>
              <a:rPr kumimoji="1" lang="en-US" altLang="zh-CN" dirty="0"/>
              <a:t>Uniform</a:t>
            </a:r>
            <a:r>
              <a:rPr kumimoji="1" lang="zh-CN" altLang="en-US" dirty="0"/>
              <a:t> </a:t>
            </a:r>
            <a:r>
              <a:rPr kumimoji="1" lang="en-US" altLang="zh-CN" dirty="0"/>
              <a:t>loss</a:t>
            </a:r>
            <a:endParaRPr kumimoji="1" lang="zh-CN" altLang="en-US" dirty="0"/>
          </a:p>
        </p:txBody>
      </p:sp>
      <p:pic>
        <p:nvPicPr>
          <p:cNvPr id="4" name="图片 3">
            <a:extLst>
              <a:ext uri="{FF2B5EF4-FFF2-40B4-BE49-F238E27FC236}">
                <a16:creationId xmlns:a16="http://schemas.microsoft.com/office/drawing/2014/main" id="{984701AF-A3B7-4442-879D-4C4A01E264BF}"/>
              </a:ext>
            </a:extLst>
          </p:cNvPr>
          <p:cNvPicPr>
            <a:picLocks noChangeAspect="1"/>
          </p:cNvPicPr>
          <p:nvPr/>
        </p:nvPicPr>
        <p:blipFill>
          <a:blip r:embed="rId2"/>
          <a:stretch>
            <a:fillRect/>
          </a:stretch>
        </p:blipFill>
        <p:spPr>
          <a:xfrm>
            <a:off x="2279650" y="1822450"/>
            <a:ext cx="7632700" cy="3213100"/>
          </a:xfrm>
          <a:prstGeom prst="rect">
            <a:avLst/>
          </a:prstGeom>
        </p:spPr>
      </p:pic>
      <p:sp>
        <p:nvSpPr>
          <p:cNvPr id="5" name="文本框 4">
            <a:extLst>
              <a:ext uri="{FF2B5EF4-FFF2-40B4-BE49-F238E27FC236}">
                <a16:creationId xmlns:a16="http://schemas.microsoft.com/office/drawing/2014/main" id="{D65C4967-B58E-F341-9953-025E591592D5}"/>
              </a:ext>
            </a:extLst>
          </p:cNvPr>
          <p:cNvSpPr txBox="1"/>
          <p:nvPr/>
        </p:nvSpPr>
        <p:spPr>
          <a:xfrm>
            <a:off x="3124200" y="5431601"/>
            <a:ext cx="2363147" cy="400110"/>
          </a:xfrm>
          <a:prstGeom prst="rect">
            <a:avLst/>
          </a:prstGeom>
          <a:noFill/>
        </p:spPr>
        <p:txBody>
          <a:bodyPr wrap="none" rtlCol="0">
            <a:spAutoFit/>
          </a:bodyPr>
          <a:lstStyle/>
          <a:p>
            <a:r>
              <a:rPr kumimoji="1" lang="en-US" altLang="zh-CN" sz="2000" i="1" dirty="0"/>
              <a:t>Nonlocal</a:t>
            </a:r>
            <a:r>
              <a:rPr kumimoji="1" lang="zh-CN" altLang="en-US" sz="2000" i="1" dirty="0"/>
              <a:t> </a:t>
            </a:r>
            <a:r>
              <a:rPr kumimoji="1" lang="en-US" altLang="zh-CN" sz="2000" i="1" dirty="0"/>
              <a:t>uniformity</a:t>
            </a:r>
            <a:endParaRPr kumimoji="1" lang="zh-CN" altLang="en-US" sz="2000" i="1" dirty="0"/>
          </a:p>
        </p:txBody>
      </p:sp>
      <p:sp>
        <p:nvSpPr>
          <p:cNvPr id="6" name="文本框 5">
            <a:extLst>
              <a:ext uri="{FF2B5EF4-FFF2-40B4-BE49-F238E27FC236}">
                <a16:creationId xmlns:a16="http://schemas.microsoft.com/office/drawing/2014/main" id="{55A14B20-CEE7-3A4C-B8BF-782ACC3E774F}"/>
              </a:ext>
            </a:extLst>
          </p:cNvPr>
          <p:cNvSpPr txBox="1"/>
          <p:nvPr/>
        </p:nvSpPr>
        <p:spPr>
          <a:xfrm>
            <a:off x="6756400" y="5431601"/>
            <a:ext cx="1947969" cy="400110"/>
          </a:xfrm>
          <a:prstGeom prst="rect">
            <a:avLst/>
          </a:prstGeom>
          <a:noFill/>
        </p:spPr>
        <p:txBody>
          <a:bodyPr wrap="none" rtlCol="0">
            <a:spAutoFit/>
          </a:bodyPr>
          <a:lstStyle/>
          <a:p>
            <a:r>
              <a:rPr kumimoji="1" lang="en-US" altLang="zh-CN" sz="2000" i="1" dirty="0"/>
              <a:t>Local</a:t>
            </a:r>
            <a:r>
              <a:rPr kumimoji="1" lang="zh-CN" altLang="en-US" sz="2000" i="1" dirty="0"/>
              <a:t> </a:t>
            </a:r>
            <a:r>
              <a:rPr kumimoji="1" lang="en-US" altLang="zh-CN" sz="2000" i="1" dirty="0"/>
              <a:t>uniformity</a:t>
            </a:r>
            <a:endParaRPr kumimoji="1" lang="zh-CN" altLang="en-US" sz="2000" i="1" dirty="0"/>
          </a:p>
        </p:txBody>
      </p:sp>
    </p:spTree>
    <p:extLst>
      <p:ext uri="{BB962C8B-B14F-4D97-AF65-F5344CB8AC3E}">
        <p14:creationId xmlns:p14="http://schemas.microsoft.com/office/powerpoint/2010/main" val="486869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1B64C-9F45-FE4C-B3C2-C0C4CB59079F}"/>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0EF9A0DB-5BB4-F94C-B648-3E4651312254}"/>
              </a:ext>
            </a:extLst>
          </p:cNvPr>
          <p:cNvPicPr>
            <a:picLocks noChangeAspect="1"/>
          </p:cNvPicPr>
          <p:nvPr/>
        </p:nvPicPr>
        <p:blipFill>
          <a:blip r:embed="rId2"/>
          <a:stretch>
            <a:fillRect/>
          </a:stretch>
        </p:blipFill>
        <p:spPr>
          <a:xfrm>
            <a:off x="980860" y="0"/>
            <a:ext cx="9141040" cy="6127814"/>
          </a:xfrm>
          <a:prstGeom prst="rect">
            <a:avLst/>
          </a:prstGeom>
        </p:spPr>
      </p:pic>
      <p:pic>
        <p:nvPicPr>
          <p:cNvPr id="5" name="图片 4">
            <a:extLst>
              <a:ext uri="{FF2B5EF4-FFF2-40B4-BE49-F238E27FC236}">
                <a16:creationId xmlns:a16="http://schemas.microsoft.com/office/drawing/2014/main" id="{D507D9E0-D611-1443-B8AC-AC91E880C1B4}"/>
              </a:ext>
            </a:extLst>
          </p:cNvPr>
          <p:cNvPicPr>
            <a:picLocks noChangeAspect="1"/>
          </p:cNvPicPr>
          <p:nvPr/>
        </p:nvPicPr>
        <p:blipFill rotWithShape="1">
          <a:blip r:embed="rId3"/>
          <a:srcRect t="5310" r="86045" b="72309"/>
          <a:stretch/>
        </p:blipFill>
        <p:spPr>
          <a:xfrm>
            <a:off x="973030" y="6213230"/>
            <a:ext cx="1277801" cy="152401"/>
          </a:xfrm>
          <a:prstGeom prst="rect">
            <a:avLst/>
          </a:prstGeom>
        </p:spPr>
      </p:pic>
      <p:pic>
        <p:nvPicPr>
          <p:cNvPr id="6" name="图片 5">
            <a:extLst>
              <a:ext uri="{FF2B5EF4-FFF2-40B4-BE49-F238E27FC236}">
                <a16:creationId xmlns:a16="http://schemas.microsoft.com/office/drawing/2014/main" id="{C8E4AC9A-7F84-9149-A614-CAD8A8893698}"/>
              </a:ext>
            </a:extLst>
          </p:cNvPr>
          <p:cNvPicPr>
            <a:picLocks noChangeAspect="1"/>
          </p:cNvPicPr>
          <p:nvPr/>
        </p:nvPicPr>
        <p:blipFill rotWithShape="1">
          <a:blip r:embed="rId3"/>
          <a:srcRect t="30399"/>
          <a:stretch/>
        </p:blipFill>
        <p:spPr>
          <a:xfrm>
            <a:off x="980860" y="6384076"/>
            <a:ext cx="9156700" cy="473924"/>
          </a:xfrm>
          <a:prstGeom prst="rect">
            <a:avLst/>
          </a:prstGeom>
        </p:spPr>
      </p:pic>
    </p:spTree>
    <p:extLst>
      <p:ext uri="{BB962C8B-B14F-4D97-AF65-F5344CB8AC3E}">
        <p14:creationId xmlns:p14="http://schemas.microsoft.com/office/powerpoint/2010/main" val="594778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AE302-47E3-6345-88A9-1A6949B42DF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F1334B0-9299-A946-807E-34CBFE2DACA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9BD8450-2E3D-3F4E-A4FB-82B81405B152}"/>
              </a:ext>
            </a:extLst>
          </p:cNvPr>
          <p:cNvPicPr>
            <a:picLocks noChangeAspect="1"/>
          </p:cNvPicPr>
          <p:nvPr/>
        </p:nvPicPr>
        <p:blipFill>
          <a:blip r:embed="rId2"/>
          <a:stretch>
            <a:fillRect/>
          </a:stretch>
        </p:blipFill>
        <p:spPr>
          <a:xfrm>
            <a:off x="2100743" y="0"/>
            <a:ext cx="7990514" cy="6858000"/>
          </a:xfrm>
          <a:prstGeom prst="rect">
            <a:avLst/>
          </a:prstGeom>
        </p:spPr>
      </p:pic>
    </p:spTree>
    <p:extLst>
      <p:ext uri="{BB962C8B-B14F-4D97-AF65-F5344CB8AC3E}">
        <p14:creationId xmlns:p14="http://schemas.microsoft.com/office/powerpoint/2010/main" val="3464001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F0D2E-8ED7-4541-9CA2-D269B496A6A6}"/>
              </a:ext>
            </a:extLst>
          </p:cNvPr>
          <p:cNvSpPr>
            <a:spLocks noGrp="1"/>
          </p:cNvSpPr>
          <p:nvPr>
            <p:ph type="title"/>
          </p:nvPr>
        </p:nvSpPr>
        <p:spPr>
          <a:xfrm>
            <a:off x="609600" y="123825"/>
            <a:ext cx="10515600" cy="1325563"/>
          </a:xfrm>
        </p:spPr>
        <p:txBody>
          <a:bodyPr/>
          <a:lstStyle/>
          <a:p>
            <a:r>
              <a:rPr kumimoji="1" lang="en-US" altLang="zh-CN" dirty="0"/>
              <a:t>Limitations:</a:t>
            </a:r>
            <a:endParaRPr kumimoji="1" lang="zh-CN" altLang="en-US" dirty="0"/>
          </a:p>
        </p:txBody>
      </p:sp>
      <p:sp>
        <p:nvSpPr>
          <p:cNvPr id="3" name="内容占位符 2">
            <a:extLst>
              <a:ext uri="{FF2B5EF4-FFF2-40B4-BE49-F238E27FC236}">
                <a16:creationId xmlns:a16="http://schemas.microsoft.com/office/drawing/2014/main" id="{B25CBF6C-314B-9047-B258-41D7CE52C172}"/>
              </a:ext>
            </a:extLst>
          </p:cNvPr>
          <p:cNvSpPr>
            <a:spLocks noGrp="1"/>
          </p:cNvSpPr>
          <p:nvPr>
            <p:ph idx="1"/>
          </p:nvPr>
        </p:nvSpPr>
        <p:spPr>
          <a:xfrm>
            <a:off x="635000" y="1317625"/>
            <a:ext cx="10515600" cy="1870075"/>
          </a:xfrm>
        </p:spPr>
        <p:txBody>
          <a:bodyPr/>
          <a:lstStyle/>
          <a:p>
            <a:r>
              <a:rPr kumimoji="1" lang="en-US" altLang="zh-CN" dirty="0"/>
              <a:t>Since PU-GAN is designed to complete tiny holes at patch level, it has limited ability in filling large gaps or holes in point clouds.</a:t>
            </a:r>
          </a:p>
          <a:p>
            <a:r>
              <a:rPr kumimoji="1" lang="en-US" altLang="zh-CN" dirty="0"/>
              <a:t>Analyzing and synthesizing at the patch level lacks a global view of the overall shape.</a:t>
            </a:r>
          </a:p>
          <a:p>
            <a:endParaRPr kumimoji="1" lang="en-US" altLang="zh-CN" dirty="0"/>
          </a:p>
          <a:p>
            <a:endParaRPr kumimoji="1" lang="en-US" altLang="zh-CN" dirty="0"/>
          </a:p>
        </p:txBody>
      </p:sp>
      <p:sp>
        <p:nvSpPr>
          <p:cNvPr id="4" name="标题 1">
            <a:extLst>
              <a:ext uri="{FF2B5EF4-FFF2-40B4-BE49-F238E27FC236}">
                <a16:creationId xmlns:a16="http://schemas.microsoft.com/office/drawing/2014/main" id="{A8E456F7-02DD-E34B-A1D8-D15B64A1B775}"/>
              </a:ext>
            </a:extLst>
          </p:cNvPr>
          <p:cNvSpPr txBox="1">
            <a:spLocks/>
          </p:cNvSpPr>
          <p:nvPr/>
        </p:nvSpPr>
        <p:spPr>
          <a:xfrm>
            <a:off x="812800" y="3209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a:t>Future</a:t>
            </a:r>
            <a:r>
              <a:rPr kumimoji="1" lang="zh-CN" altLang="en-US" dirty="0"/>
              <a:t> </a:t>
            </a:r>
            <a:r>
              <a:rPr kumimoji="1" lang="en-US" altLang="zh-CN" dirty="0"/>
              <a:t>work:</a:t>
            </a:r>
            <a:endParaRPr kumimoji="1" lang="zh-CN" altLang="en-US" dirty="0"/>
          </a:p>
        </p:txBody>
      </p:sp>
      <p:sp>
        <p:nvSpPr>
          <p:cNvPr id="5" name="内容占位符 2">
            <a:extLst>
              <a:ext uri="{FF2B5EF4-FFF2-40B4-BE49-F238E27FC236}">
                <a16:creationId xmlns:a16="http://schemas.microsoft.com/office/drawing/2014/main" id="{C96A809D-7FC7-7C4C-BBB0-C53D9C02819D}"/>
              </a:ext>
            </a:extLst>
          </p:cNvPr>
          <p:cNvSpPr txBox="1">
            <a:spLocks/>
          </p:cNvSpPr>
          <p:nvPr/>
        </p:nvSpPr>
        <p:spPr>
          <a:xfrm>
            <a:off x="838200" y="4403725"/>
            <a:ext cx="10731500" cy="2212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Explore a </a:t>
            </a:r>
            <a:r>
              <a:rPr kumimoji="1" lang="en-US" altLang="zh-CN" b="1" dirty="0"/>
              <a:t>multi-scale training strategy </a:t>
            </a:r>
            <a:r>
              <a:rPr kumimoji="1" lang="en-US" altLang="zh-CN" dirty="0"/>
              <a:t>to encourage the network to learn from both local small patched and global structures. </a:t>
            </a:r>
          </a:p>
          <a:p>
            <a:r>
              <a:rPr kumimoji="1" lang="en-US" altLang="zh-CN" dirty="0"/>
              <a:t>Explore </a:t>
            </a:r>
            <a:r>
              <a:rPr kumimoji="1" lang="en-US" altLang="zh-CN" b="1" dirty="0"/>
              <a:t>conditional GANs</a:t>
            </a:r>
            <a:r>
              <a:rPr kumimoji="1" lang="en-US" altLang="zh-CN" dirty="0"/>
              <a:t>, to let the network learn the uniformity and semantic consistency at the same time.</a:t>
            </a:r>
          </a:p>
          <a:p>
            <a:endParaRPr kumimoji="1" lang="en-US" altLang="zh-CN" dirty="0"/>
          </a:p>
        </p:txBody>
      </p:sp>
    </p:spTree>
    <p:extLst>
      <p:ext uri="{BB962C8B-B14F-4D97-AF65-F5344CB8AC3E}">
        <p14:creationId xmlns:p14="http://schemas.microsoft.com/office/powerpoint/2010/main" val="11625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47E5F-61EA-3A48-A731-E8BC32E394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198DCF7-12DA-BB46-AB28-4731ECD5871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08333C8-AE05-0A47-B6AC-30A0DBFB8A41}"/>
              </a:ext>
            </a:extLst>
          </p:cNvPr>
          <p:cNvPicPr>
            <a:picLocks noChangeAspect="1"/>
          </p:cNvPicPr>
          <p:nvPr/>
        </p:nvPicPr>
        <p:blipFill>
          <a:blip r:embed="rId2"/>
          <a:stretch>
            <a:fillRect/>
          </a:stretch>
        </p:blipFill>
        <p:spPr>
          <a:xfrm>
            <a:off x="2387193" y="0"/>
            <a:ext cx="7417613" cy="6858000"/>
          </a:xfrm>
          <a:prstGeom prst="rect">
            <a:avLst/>
          </a:prstGeom>
        </p:spPr>
      </p:pic>
    </p:spTree>
    <p:extLst>
      <p:ext uri="{BB962C8B-B14F-4D97-AF65-F5344CB8AC3E}">
        <p14:creationId xmlns:p14="http://schemas.microsoft.com/office/powerpoint/2010/main" val="885086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DA6C8C-DC7A-394D-88F1-FF841822B1E3}"/>
              </a:ext>
            </a:extLst>
          </p:cNvPr>
          <p:cNvPicPr>
            <a:picLocks noChangeAspect="1"/>
          </p:cNvPicPr>
          <p:nvPr/>
        </p:nvPicPr>
        <p:blipFill>
          <a:blip r:embed="rId2"/>
          <a:stretch>
            <a:fillRect/>
          </a:stretch>
        </p:blipFill>
        <p:spPr>
          <a:xfrm>
            <a:off x="0" y="2224263"/>
            <a:ext cx="12218005" cy="1864800"/>
          </a:xfrm>
          <a:prstGeom prst="rect">
            <a:avLst/>
          </a:prstGeom>
        </p:spPr>
      </p:pic>
    </p:spTree>
    <p:extLst>
      <p:ext uri="{BB962C8B-B14F-4D97-AF65-F5344CB8AC3E}">
        <p14:creationId xmlns:p14="http://schemas.microsoft.com/office/powerpoint/2010/main" val="1983275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8BBC7-D7F0-784D-86D4-2AB8876A433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933AC7-D382-5941-A8F3-B67D0D6A4B1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2710EA3-BA3B-6E46-A5EE-01E5EF97F2FE}"/>
              </a:ext>
            </a:extLst>
          </p:cNvPr>
          <p:cNvPicPr>
            <a:picLocks noChangeAspect="1"/>
          </p:cNvPicPr>
          <p:nvPr/>
        </p:nvPicPr>
        <p:blipFill>
          <a:blip r:embed="rId2"/>
          <a:stretch>
            <a:fillRect/>
          </a:stretch>
        </p:blipFill>
        <p:spPr>
          <a:xfrm>
            <a:off x="3042235" y="148590"/>
            <a:ext cx="6107530" cy="6504860"/>
          </a:xfrm>
          <a:prstGeom prst="rect">
            <a:avLst/>
          </a:prstGeom>
        </p:spPr>
      </p:pic>
    </p:spTree>
    <p:extLst>
      <p:ext uri="{BB962C8B-B14F-4D97-AF65-F5344CB8AC3E}">
        <p14:creationId xmlns:p14="http://schemas.microsoft.com/office/powerpoint/2010/main" val="3706631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657BA-F1AF-3540-A689-4929A447BD8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C34B25D-EBBC-9D47-960E-D1F629BB3F7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95CABCA-3410-5B43-A09A-40B26E888753}"/>
              </a:ext>
            </a:extLst>
          </p:cNvPr>
          <p:cNvPicPr>
            <a:picLocks noChangeAspect="1"/>
          </p:cNvPicPr>
          <p:nvPr/>
        </p:nvPicPr>
        <p:blipFill>
          <a:blip r:embed="rId2"/>
          <a:stretch>
            <a:fillRect/>
          </a:stretch>
        </p:blipFill>
        <p:spPr>
          <a:xfrm>
            <a:off x="0" y="1359433"/>
            <a:ext cx="12192000" cy="4139133"/>
          </a:xfrm>
          <a:prstGeom prst="rect">
            <a:avLst/>
          </a:prstGeom>
        </p:spPr>
      </p:pic>
    </p:spTree>
    <p:extLst>
      <p:ext uri="{BB962C8B-B14F-4D97-AF65-F5344CB8AC3E}">
        <p14:creationId xmlns:p14="http://schemas.microsoft.com/office/powerpoint/2010/main" val="2846095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751ECF-B0BC-864E-8EDC-37DD395A10B5}"/>
              </a:ext>
            </a:extLst>
          </p:cNvPr>
          <p:cNvSpPr>
            <a:spLocks noGrp="1"/>
          </p:cNvSpPr>
          <p:nvPr>
            <p:ph type="title"/>
          </p:nvPr>
        </p:nvSpPr>
        <p:spPr/>
        <p:txBody>
          <a:bodyPr/>
          <a:lstStyle/>
          <a:p>
            <a:r>
              <a:rPr kumimoji="1" lang="en-US" altLang="zh-CN" dirty="0"/>
              <a:t>Paper list</a:t>
            </a:r>
            <a:endParaRPr kumimoji="1" lang="zh-CN" altLang="en-US" dirty="0"/>
          </a:p>
        </p:txBody>
      </p:sp>
      <p:sp>
        <p:nvSpPr>
          <p:cNvPr id="3" name="内容占位符 2">
            <a:extLst>
              <a:ext uri="{FF2B5EF4-FFF2-40B4-BE49-F238E27FC236}">
                <a16:creationId xmlns:a16="http://schemas.microsoft.com/office/drawing/2014/main" id="{5F8BBA13-E32B-804A-859F-35000C2BC922}"/>
              </a:ext>
            </a:extLst>
          </p:cNvPr>
          <p:cNvSpPr>
            <a:spLocks noGrp="1"/>
          </p:cNvSpPr>
          <p:nvPr>
            <p:ph idx="1"/>
          </p:nvPr>
        </p:nvSpPr>
        <p:spPr>
          <a:xfrm>
            <a:off x="681790" y="1873751"/>
            <a:ext cx="11353800" cy="3492333"/>
          </a:xfrm>
        </p:spPr>
        <p:txBody>
          <a:bodyPr/>
          <a:lstStyle/>
          <a:p>
            <a:r>
              <a:rPr kumimoji="1" lang="en-US" altLang="zh-CN" dirty="0"/>
              <a:t>PU-Net: Point Cloud </a:t>
            </a:r>
            <a:r>
              <a:rPr kumimoji="1" lang="en-US" altLang="zh-CN" dirty="0" err="1"/>
              <a:t>Upsampling</a:t>
            </a:r>
            <a:r>
              <a:rPr kumimoji="1" lang="en-US" altLang="zh-CN" dirty="0"/>
              <a:t> Network. (2018 CVPR)</a:t>
            </a:r>
          </a:p>
          <a:p>
            <a:r>
              <a:rPr lang="en-US" altLang="zh-CN" dirty="0"/>
              <a:t>Patch-based Progressive 3D Point Set </a:t>
            </a:r>
            <a:r>
              <a:rPr lang="en-US" altLang="zh-CN" dirty="0" err="1"/>
              <a:t>Upsampling</a:t>
            </a:r>
            <a:r>
              <a:rPr lang="en-US" altLang="zh-CN" dirty="0"/>
              <a:t>. (2019 CVPR)</a:t>
            </a:r>
          </a:p>
          <a:p>
            <a:r>
              <a:rPr lang="en-US" altLang="zh-CN" dirty="0"/>
              <a:t>PU-GAN: a Point Cloud </a:t>
            </a:r>
            <a:r>
              <a:rPr lang="en-US" altLang="zh-CN" dirty="0" err="1"/>
              <a:t>Upsampling</a:t>
            </a:r>
            <a:r>
              <a:rPr lang="en-US" altLang="zh-CN" dirty="0"/>
              <a:t> Adversarial Network. (2019 ICCV)</a:t>
            </a:r>
          </a:p>
          <a:p>
            <a:r>
              <a:rPr lang="en-US" altLang="zh-CN" dirty="0"/>
              <a:t>PU-GCN: Point Cloud </a:t>
            </a:r>
            <a:r>
              <a:rPr lang="en-US" altLang="zh-CN" dirty="0" err="1"/>
              <a:t>Upsampling</a:t>
            </a:r>
            <a:r>
              <a:rPr lang="en-US" altLang="zh-CN" dirty="0"/>
              <a:t> via Graph Convolutional Network. (2019 </a:t>
            </a:r>
            <a:r>
              <a:rPr lang="en-US" altLang="zh-CN" dirty="0" err="1"/>
              <a:t>arxiv</a:t>
            </a:r>
            <a:r>
              <a:rPr lang="en-US" altLang="zh-CN" dirty="0"/>
              <a:t>)</a:t>
            </a:r>
          </a:p>
          <a:p>
            <a:endParaRPr kumimoji="1" lang="zh-CN" altLang="en-US" dirty="0"/>
          </a:p>
        </p:txBody>
      </p:sp>
    </p:spTree>
    <p:extLst>
      <p:ext uri="{BB962C8B-B14F-4D97-AF65-F5344CB8AC3E}">
        <p14:creationId xmlns:p14="http://schemas.microsoft.com/office/powerpoint/2010/main" val="513667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A5785-8536-2842-9339-A96E028CCBF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50E7BC6-D04F-B944-A406-0F6AAEC2CE2F}"/>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7D6F9C6D-9592-DE47-B293-525A8949B941}"/>
              </a:ext>
            </a:extLst>
          </p:cNvPr>
          <p:cNvPicPr>
            <a:picLocks noChangeAspect="1"/>
          </p:cNvPicPr>
          <p:nvPr/>
        </p:nvPicPr>
        <p:blipFill>
          <a:blip r:embed="rId2"/>
          <a:stretch>
            <a:fillRect/>
          </a:stretch>
        </p:blipFill>
        <p:spPr>
          <a:xfrm>
            <a:off x="5853108" y="596263"/>
            <a:ext cx="6218574" cy="4752917"/>
          </a:xfrm>
          <a:prstGeom prst="rect">
            <a:avLst/>
          </a:prstGeom>
        </p:spPr>
      </p:pic>
      <p:pic>
        <p:nvPicPr>
          <p:cNvPr id="5" name="图片 4">
            <a:extLst>
              <a:ext uri="{FF2B5EF4-FFF2-40B4-BE49-F238E27FC236}">
                <a16:creationId xmlns:a16="http://schemas.microsoft.com/office/drawing/2014/main" id="{95B75E53-FAE2-3A43-87D0-E4CF4DDE9259}"/>
              </a:ext>
            </a:extLst>
          </p:cNvPr>
          <p:cNvPicPr>
            <a:picLocks noChangeAspect="1"/>
          </p:cNvPicPr>
          <p:nvPr/>
        </p:nvPicPr>
        <p:blipFill>
          <a:blip r:embed="rId3"/>
          <a:stretch>
            <a:fillRect/>
          </a:stretch>
        </p:blipFill>
        <p:spPr>
          <a:xfrm>
            <a:off x="60160" y="480694"/>
            <a:ext cx="5779059" cy="4984056"/>
          </a:xfrm>
          <a:prstGeom prst="rect">
            <a:avLst/>
          </a:prstGeom>
        </p:spPr>
      </p:pic>
      <p:sp>
        <p:nvSpPr>
          <p:cNvPr id="8" name="圆角矩形 7">
            <a:extLst>
              <a:ext uri="{FF2B5EF4-FFF2-40B4-BE49-F238E27FC236}">
                <a16:creationId xmlns:a16="http://schemas.microsoft.com/office/drawing/2014/main" id="{ABE0DCAD-2C9C-064D-B12B-BCE37518FC48}"/>
              </a:ext>
            </a:extLst>
          </p:cNvPr>
          <p:cNvSpPr/>
          <p:nvPr/>
        </p:nvSpPr>
        <p:spPr>
          <a:xfrm>
            <a:off x="5943600" y="2422857"/>
            <a:ext cx="6052482" cy="159840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下箭头 8">
            <a:extLst>
              <a:ext uri="{FF2B5EF4-FFF2-40B4-BE49-F238E27FC236}">
                <a16:creationId xmlns:a16="http://schemas.microsoft.com/office/drawing/2014/main" id="{2D4EF7F9-7727-D64F-8F4E-4DCCF63CEF92}"/>
              </a:ext>
            </a:extLst>
          </p:cNvPr>
          <p:cNvSpPr/>
          <p:nvPr/>
        </p:nvSpPr>
        <p:spPr>
          <a:xfrm>
            <a:off x="7163994" y="1904214"/>
            <a:ext cx="226244" cy="348792"/>
          </a:xfrm>
          <a:prstGeom prst="downArrow">
            <a:avLst/>
          </a:prstGeom>
          <a:solidFill>
            <a:schemeClr val="accent6"/>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83453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DA9CF-A3AB-434B-8E74-79AE4374460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384757-F313-CB4A-86BB-C593CE158ED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6CC6B64-98CF-E545-9C8B-414D76698FCF}"/>
              </a:ext>
            </a:extLst>
          </p:cNvPr>
          <p:cNvPicPr>
            <a:picLocks noChangeAspect="1"/>
          </p:cNvPicPr>
          <p:nvPr/>
        </p:nvPicPr>
        <p:blipFill>
          <a:blip r:embed="rId2"/>
          <a:stretch>
            <a:fillRect/>
          </a:stretch>
        </p:blipFill>
        <p:spPr>
          <a:xfrm>
            <a:off x="0" y="1125040"/>
            <a:ext cx="12192000" cy="4607919"/>
          </a:xfrm>
          <a:prstGeom prst="rect">
            <a:avLst/>
          </a:prstGeom>
        </p:spPr>
      </p:pic>
    </p:spTree>
    <p:extLst>
      <p:ext uri="{BB962C8B-B14F-4D97-AF65-F5344CB8AC3E}">
        <p14:creationId xmlns:p14="http://schemas.microsoft.com/office/powerpoint/2010/main" val="498670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3EABD68-E600-7D4E-AD2E-E750E7648A87}"/>
              </a:ext>
            </a:extLst>
          </p:cNvPr>
          <p:cNvGrpSpPr/>
          <p:nvPr/>
        </p:nvGrpSpPr>
        <p:grpSpPr>
          <a:xfrm>
            <a:off x="120320" y="208709"/>
            <a:ext cx="11971421" cy="6516947"/>
            <a:chOff x="0" y="124485"/>
            <a:chExt cx="12192000" cy="6654020"/>
          </a:xfrm>
        </p:grpSpPr>
        <p:pic>
          <p:nvPicPr>
            <p:cNvPr id="4" name="图片 3">
              <a:extLst>
                <a:ext uri="{FF2B5EF4-FFF2-40B4-BE49-F238E27FC236}">
                  <a16:creationId xmlns:a16="http://schemas.microsoft.com/office/drawing/2014/main" id="{D7FA2071-A254-7345-A842-34E8F022E302}"/>
                </a:ext>
              </a:extLst>
            </p:cNvPr>
            <p:cNvPicPr>
              <a:picLocks noChangeAspect="1"/>
            </p:cNvPicPr>
            <p:nvPr/>
          </p:nvPicPr>
          <p:blipFill>
            <a:blip r:embed="rId2"/>
            <a:stretch>
              <a:fillRect/>
            </a:stretch>
          </p:blipFill>
          <p:spPr>
            <a:xfrm>
              <a:off x="0" y="124485"/>
              <a:ext cx="12192000" cy="2436615"/>
            </a:xfrm>
            <a:prstGeom prst="rect">
              <a:avLst/>
            </a:prstGeom>
          </p:spPr>
        </p:pic>
        <p:pic>
          <p:nvPicPr>
            <p:cNvPr id="5" name="图片 4">
              <a:extLst>
                <a:ext uri="{FF2B5EF4-FFF2-40B4-BE49-F238E27FC236}">
                  <a16:creationId xmlns:a16="http://schemas.microsoft.com/office/drawing/2014/main" id="{03DFFDF5-D93D-3943-BF00-D1EFE16534C2}"/>
                </a:ext>
              </a:extLst>
            </p:cNvPr>
            <p:cNvPicPr>
              <a:picLocks noChangeAspect="1"/>
            </p:cNvPicPr>
            <p:nvPr/>
          </p:nvPicPr>
          <p:blipFill>
            <a:blip r:embed="rId3"/>
            <a:stretch>
              <a:fillRect/>
            </a:stretch>
          </p:blipFill>
          <p:spPr>
            <a:xfrm>
              <a:off x="0" y="2696037"/>
              <a:ext cx="12192000" cy="2269546"/>
            </a:xfrm>
            <a:prstGeom prst="rect">
              <a:avLst/>
            </a:prstGeom>
          </p:spPr>
        </p:pic>
        <p:pic>
          <p:nvPicPr>
            <p:cNvPr id="6" name="图片 5">
              <a:extLst>
                <a:ext uri="{FF2B5EF4-FFF2-40B4-BE49-F238E27FC236}">
                  <a16:creationId xmlns:a16="http://schemas.microsoft.com/office/drawing/2014/main" id="{5F00B551-67A5-B741-BD9B-C9D4E8D3F548}"/>
                </a:ext>
              </a:extLst>
            </p:cNvPr>
            <p:cNvPicPr>
              <a:picLocks noChangeAspect="1"/>
            </p:cNvPicPr>
            <p:nvPr/>
          </p:nvPicPr>
          <p:blipFill>
            <a:blip r:embed="rId4"/>
            <a:stretch>
              <a:fillRect/>
            </a:stretch>
          </p:blipFill>
          <p:spPr>
            <a:xfrm>
              <a:off x="0" y="5094141"/>
              <a:ext cx="12192000" cy="1684364"/>
            </a:xfrm>
            <a:prstGeom prst="rect">
              <a:avLst/>
            </a:prstGeom>
          </p:spPr>
        </p:pic>
      </p:grpSp>
    </p:spTree>
    <p:extLst>
      <p:ext uri="{BB962C8B-B14F-4D97-AF65-F5344CB8AC3E}">
        <p14:creationId xmlns:p14="http://schemas.microsoft.com/office/powerpoint/2010/main" val="3846837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75EC7-D158-F04C-A231-47F515F2A30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A07DA17-6649-A64E-A98F-CC4746879B1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1E6AB17-232D-D147-8162-CFEA4A38D3DD}"/>
              </a:ext>
            </a:extLst>
          </p:cNvPr>
          <p:cNvPicPr>
            <a:picLocks noChangeAspect="1"/>
          </p:cNvPicPr>
          <p:nvPr/>
        </p:nvPicPr>
        <p:blipFill>
          <a:blip r:embed="rId3"/>
          <a:stretch>
            <a:fillRect/>
          </a:stretch>
        </p:blipFill>
        <p:spPr>
          <a:xfrm>
            <a:off x="3149446" y="0"/>
            <a:ext cx="5893107" cy="6858000"/>
          </a:xfrm>
          <a:prstGeom prst="rect">
            <a:avLst/>
          </a:prstGeom>
        </p:spPr>
      </p:pic>
    </p:spTree>
    <p:extLst>
      <p:ext uri="{BB962C8B-B14F-4D97-AF65-F5344CB8AC3E}">
        <p14:creationId xmlns:p14="http://schemas.microsoft.com/office/powerpoint/2010/main" val="373118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730F3-8436-A14C-A639-F65B8FADAB07}"/>
              </a:ext>
            </a:extLst>
          </p:cNvPr>
          <p:cNvSpPr>
            <a:spLocks noGrp="1"/>
          </p:cNvSpPr>
          <p:nvPr>
            <p:ph type="ctrTitle"/>
          </p:nvPr>
        </p:nvSpPr>
        <p:spPr/>
        <p:txBody>
          <a:bodyPr/>
          <a:lstStyle/>
          <a:p>
            <a:r>
              <a:rPr kumimoji="1" lang="en-US" altLang="zh-CN" dirty="0"/>
              <a:t>Thanks!</a:t>
            </a:r>
            <a:endParaRPr kumimoji="1" lang="zh-CN" altLang="en-US" dirty="0"/>
          </a:p>
        </p:txBody>
      </p:sp>
    </p:spTree>
    <p:extLst>
      <p:ext uri="{BB962C8B-B14F-4D97-AF65-F5344CB8AC3E}">
        <p14:creationId xmlns:p14="http://schemas.microsoft.com/office/powerpoint/2010/main" val="116157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D6EA8-5AE5-6C4F-91DE-A41792B8B88F}"/>
              </a:ext>
            </a:extLst>
          </p:cNvPr>
          <p:cNvSpPr>
            <a:spLocks noGrp="1"/>
          </p:cNvSpPr>
          <p:nvPr>
            <p:ph type="title"/>
          </p:nvPr>
        </p:nvSpPr>
        <p:spPr/>
        <p:txBody>
          <a:bodyPr/>
          <a:lstStyle/>
          <a:p>
            <a:r>
              <a:rPr kumimoji="1" lang="en-US" altLang="zh-CN" dirty="0" err="1"/>
              <a:t>PointNet</a:t>
            </a:r>
            <a:endParaRPr kumimoji="1" lang="zh-CN" altLang="en-US" dirty="0"/>
          </a:p>
        </p:txBody>
      </p:sp>
      <p:sp>
        <p:nvSpPr>
          <p:cNvPr id="3" name="内容占位符 2">
            <a:extLst>
              <a:ext uri="{FF2B5EF4-FFF2-40B4-BE49-F238E27FC236}">
                <a16:creationId xmlns:a16="http://schemas.microsoft.com/office/drawing/2014/main" id="{BDF08C31-8F36-B34D-B8AA-BB6F7E14764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295B79F-6572-6743-973F-025458382CBA}"/>
              </a:ext>
            </a:extLst>
          </p:cNvPr>
          <p:cNvPicPr>
            <a:picLocks noChangeAspect="1"/>
          </p:cNvPicPr>
          <p:nvPr/>
        </p:nvPicPr>
        <p:blipFill>
          <a:blip r:embed="rId2"/>
          <a:stretch>
            <a:fillRect/>
          </a:stretch>
        </p:blipFill>
        <p:spPr>
          <a:xfrm>
            <a:off x="600332" y="1296343"/>
            <a:ext cx="10990306" cy="5158951"/>
          </a:xfrm>
          <a:prstGeom prst="rect">
            <a:avLst/>
          </a:prstGeom>
        </p:spPr>
      </p:pic>
    </p:spTree>
    <p:extLst>
      <p:ext uri="{BB962C8B-B14F-4D97-AF65-F5344CB8AC3E}">
        <p14:creationId xmlns:p14="http://schemas.microsoft.com/office/powerpoint/2010/main" val="3909936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D71D5-8AB5-B44D-9025-80331BC03845}"/>
              </a:ext>
            </a:extLst>
          </p:cNvPr>
          <p:cNvSpPr>
            <a:spLocks noGrp="1"/>
          </p:cNvSpPr>
          <p:nvPr>
            <p:ph type="title"/>
          </p:nvPr>
        </p:nvSpPr>
        <p:spPr/>
        <p:txBody>
          <a:bodyPr/>
          <a:lstStyle/>
          <a:p>
            <a:r>
              <a:rPr kumimoji="1" lang="en-US" altLang="zh-CN" dirty="0" err="1"/>
              <a:t>PointNet</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EF523B43-D655-C74C-9518-F8F71C8CFD0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6AB9F8B-D336-564A-BC49-F95B20C0739A}"/>
              </a:ext>
            </a:extLst>
          </p:cNvPr>
          <p:cNvPicPr>
            <a:picLocks noChangeAspect="1"/>
          </p:cNvPicPr>
          <p:nvPr/>
        </p:nvPicPr>
        <p:blipFill rotWithShape="1">
          <a:blip r:embed="rId2"/>
          <a:srcRect l="5013" r="4370" b="20451"/>
          <a:stretch/>
        </p:blipFill>
        <p:spPr>
          <a:xfrm>
            <a:off x="273933" y="1283788"/>
            <a:ext cx="11644133" cy="4945546"/>
          </a:xfrm>
          <a:prstGeom prst="rect">
            <a:avLst/>
          </a:prstGeom>
        </p:spPr>
      </p:pic>
    </p:spTree>
    <p:extLst>
      <p:ext uri="{BB962C8B-B14F-4D97-AF65-F5344CB8AC3E}">
        <p14:creationId xmlns:p14="http://schemas.microsoft.com/office/powerpoint/2010/main" val="279450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F5158-453C-864C-AAA8-E1E3039BAEC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65071E-5A5B-B64E-9213-0AC9FC0B76F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5F1636C-8446-904D-9F7B-376D135CC187}"/>
              </a:ext>
            </a:extLst>
          </p:cNvPr>
          <p:cNvPicPr>
            <a:picLocks noChangeAspect="1"/>
          </p:cNvPicPr>
          <p:nvPr/>
        </p:nvPicPr>
        <p:blipFill>
          <a:blip r:embed="rId2"/>
          <a:stretch>
            <a:fillRect/>
          </a:stretch>
        </p:blipFill>
        <p:spPr>
          <a:xfrm>
            <a:off x="144379" y="1690688"/>
            <a:ext cx="11851105" cy="3135494"/>
          </a:xfrm>
          <a:prstGeom prst="rect">
            <a:avLst/>
          </a:prstGeom>
        </p:spPr>
      </p:pic>
    </p:spTree>
    <p:extLst>
      <p:ext uri="{BB962C8B-B14F-4D97-AF65-F5344CB8AC3E}">
        <p14:creationId xmlns:p14="http://schemas.microsoft.com/office/powerpoint/2010/main" val="23680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4CFAF4-219B-5D4F-A9AF-F878FA61C71A}"/>
              </a:ext>
            </a:extLst>
          </p:cNvPr>
          <p:cNvPicPr>
            <a:picLocks noChangeAspect="1"/>
          </p:cNvPicPr>
          <p:nvPr/>
        </p:nvPicPr>
        <p:blipFill>
          <a:blip r:embed="rId2"/>
          <a:stretch>
            <a:fillRect/>
          </a:stretch>
        </p:blipFill>
        <p:spPr>
          <a:xfrm>
            <a:off x="428768" y="392421"/>
            <a:ext cx="11362104" cy="6103914"/>
          </a:xfrm>
          <a:prstGeom prst="rect">
            <a:avLst/>
          </a:prstGeom>
        </p:spPr>
      </p:pic>
    </p:spTree>
    <p:extLst>
      <p:ext uri="{BB962C8B-B14F-4D97-AF65-F5344CB8AC3E}">
        <p14:creationId xmlns:p14="http://schemas.microsoft.com/office/powerpoint/2010/main" val="3111331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3BC57-CEBB-3345-A221-A943EB79B14A}"/>
              </a:ext>
            </a:extLst>
          </p:cNvPr>
          <p:cNvSpPr>
            <a:spLocks noGrp="1"/>
          </p:cNvSpPr>
          <p:nvPr>
            <p:ph type="title"/>
          </p:nvPr>
        </p:nvSpPr>
        <p:spPr/>
        <p:txBody>
          <a:bodyPr/>
          <a:lstStyle/>
          <a:p>
            <a:r>
              <a:rPr kumimoji="1" lang="en-US" altLang="zh-CN" dirty="0"/>
              <a:t>Evaluation metric: </a:t>
            </a:r>
            <a:endParaRPr kumimoji="1" lang="zh-CN" altLang="en-US" dirty="0"/>
          </a:p>
        </p:txBody>
      </p:sp>
      <p:sp>
        <p:nvSpPr>
          <p:cNvPr id="3" name="内容占位符 2">
            <a:extLst>
              <a:ext uri="{FF2B5EF4-FFF2-40B4-BE49-F238E27FC236}">
                <a16:creationId xmlns:a16="http://schemas.microsoft.com/office/drawing/2014/main" id="{4BEB7F22-A093-1B46-BB9E-76904569A67C}"/>
              </a:ext>
            </a:extLst>
          </p:cNvPr>
          <p:cNvSpPr>
            <a:spLocks noGrp="1"/>
          </p:cNvSpPr>
          <p:nvPr>
            <p:ph idx="1"/>
          </p:nvPr>
        </p:nvSpPr>
        <p:spPr>
          <a:xfrm>
            <a:off x="838199" y="1825625"/>
            <a:ext cx="10898875" cy="4351338"/>
          </a:xfrm>
        </p:spPr>
        <p:txBody>
          <a:bodyPr/>
          <a:lstStyle/>
          <a:p>
            <a:r>
              <a:rPr kumimoji="1" lang="en-US" altLang="zh-CN" dirty="0"/>
              <a:t>Surface deviation: mean and standard deviation over all the points</a:t>
            </a:r>
          </a:p>
          <a:p>
            <a:r>
              <a:rPr kumimoji="1" lang="en-US" altLang="zh-CN" dirty="0"/>
              <a:t>Uniformity: Normalized uniformity coefficients (NUC) </a:t>
            </a:r>
            <a:r>
              <a:rPr kumimoji="1" lang="zh-CN" altLang="en-US" dirty="0"/>
              <a:t>密度的标准差</a:t>
            </a:r>
          </a:p>
        </p:txBody>
      </p:sp>
      <p:pic>
        <p:nvPicPr>
          <p:cNvPr id="4" name="图片 3">
            <a:extLst>
              <a:ext uri="{FF2B5EF4-FFF2-40B4-BE49-F238E27FC236}">
                <a16:creationId xmlns:a16="http://schemas.microsoft.com/office/drawing/2014/main" id="{47EF2CD5-B6C0-F74E-B1C7-0E1D1EFC69F1}"/>
              </a:ext>
            </a:extLst>
          </p:cNvPr>
          <p:cNvPicPr>
            <a:picLocks noChangeAspect="1"/>
          </p:cNvPicPr>
          <p:nvPr/>
        </p:nvPicPr>
        <p:blipFill rotWithShape="1">
          <a:blip r:embed="rId2"/>
          <a:srcRect l="2103" t="3363"/>
          <a:stretch/>
        </p:blipFill>
        <p:spPr>
          <a:xfrm>
            <a:off x="218366" y="3330053"/>
            <a:ext cx="6100548" cy="3099873"/>
          </a:xfrm>
          <a:prstGeom prst="rect">
            <a:avLst/>
          </a:prstGeom>
        </p:spPr>
      </p:pic>
      <p:pic>
        <p:nvPicPr>
          <p:cNvPr id="5" name="图片 4">
            <a:extLst>
              <a:ext uri="{FF2B5EF4-FFF2-40B4-BE49-F238E27FC236}">
                <a16:creationId xmlns:a16="http://schemas.microsoft.com/office/drawing/2014/main" id="{A266287F-37E4-E746-83A4-4BD990F87323}"/>
              </a:ext>
            </a:extLst>
          </p:cNvPr>
          <p:cNvPicPr>
            <a:picLocks noChangeAspect="1"/>
          </p:cNvPicPr>
          <p:nvPr/>
        </p:nvPicPr>
        <p:blipFill>
          <a:blip r:embed="rId3"/>
          <a:stretch>
            <a:fillRect/>
          </a:stretch>
        </p:blipFill>
        <p:spPr>
          <a:xfrm>
            <a:off x="6384360" y="3179928"/>
            <a:ext cx="5631285" cy="3249998"/>
          </a:xfrm>
          <a:prstGeom prst="rect">
            <a:avLst/>
          </a:prstGeom>
        </p:spPr>
      </p:pic>
      <p:sp>
        <p:nvSpPr>
          <p:cNvPr id="6" name="文本框 5">
            <a:extLst>
              <a:ext uri="{FF2B5EF4-FFF2-40B4-BE49-F238E27FC236}">
                <a16:creationId xmlns:a16="http://schemas.microsoft.com/office/drawing/2014/main" id="{D60449FE-ADEA-5947-A7A0-E7D103CB139F}"/>
              </a:ext>
            </a:extLst>
          </p:cNvPr>
          <p:cNvSpPr txBox="1"/>
          <p:nvPr/>
        </p:nvSpPr>
        <p:spPr>
          <a:xfrm>
            <a:off x="655093" y="2996802"/>
            <a:ext cx="3227165" cy="369332"/>
          </a:xfrm>
          <a:prstGeom prst="rect">
            <a:avLst/>
          </a:prstGeom>
          <a:noFill/>
        </p:spPr>
        <p:txBody>
          <a:bodyPr wrap="none" rtlCol="0">
            <a:spAutoFit/>
          </a:bodyPr>
          <a:lstStyle/>
          <a:p>
            <a:r>
              <a:rPr kumimoji="1" lang="en-US" altLang="zh-CN" i="1" dirty="0"/>
              <a:t>p:</a:t>
            </a:r>
            <a:r>
              <a:rPr kumimoji="1" lang="zh-CN" altLang="en-US" i="1" dirty="0"/>
              <a:t> </a:t>
            </a:r>
            <a:r>
              <a:rPr kumimoji="1" lang="en-US" altLang="zh-CN" i="1" dirty="0"/>
              <a:t>disk</a:t>
            </a:r>
            <a:r>
              <a:rPr kumimoji="1" lang="zh-CN" altLang="en-US" i="1" dirty="0"/>
              <a:t> </a:t>
            </a:r>
            <a:r>
              <a:rPr kumimoji="1" lang="en-US" altLang="zh-CN" i="1" dirty="0"/>
              <a:t>area</a:t>
            </a:r>
            <a:r>
              <a:rPr kumimoji="1" lang="zh-CN" altLang="en-US" i="1" dirty="0"/>
              <a:t> </a:t>
            </a:r>
            <a:r>
              <a:rPr kumimoji="1" lang="en-US" altLang="zh-CN" i="1" dirty="0"/>
              <a:t>/</a:t>
            </a:r>
            <a:r>
              <a:rPr kumimoji="1" lang="zh-CN" altLang="en-US" i="1" dirty="0"/>
              <a:t> </a:t>
            </a:r>
            <a:r>
              <a:rPr kumimoji="1" lang="en-US" altLang="zh-CN" i="1" dirty="0"/>
              <a:t>total</a:t>
            </a:r>
            <a:r>
              <a:rPr kumimoji="1" lang="zh-CN" altLang="en-US" i="1" dirty="0"/>
              <a:t> </a:t>
            </a:r>
            <a:r>
              <a:rPr kumimoji="1" lang="en-US" altLang="zh-CN" i="1" dirty="0"/>
              <a:t>surface</a:t>
            </a:r>
            <a:r>
              <a:rPr kumimoji="1" lang="zh-CN" altLang="en-US" i="1" dirty="0"/>
              <a:t> </a:t>
            </a:r>
            <a:r>
              <a:rPr kumimoji="1" lang="en-US" altLang="zh-CN" i="1" dirty="0"/>
              <a:t>area</a:t>
            </a:r>
            <a:endParaRPr kumimoji="1" lang="zh-CN" altLang="en-US" i="1" dirty="0"/>
          </a:p>
        </p:txBody>
      </p:sp>
    </p:spTree>
    <p:extLst>
      <p:ext uri="{BB962C8B-B14F-4D97-AF65-F5344CB8AC3E}">
        <p14:creationId xmlns:p14="http://schemas.microsoft.com/office/powerpoint/2010/main" val="25132191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9634</TotalTime>
  <Words>843</Words>
  <Application>Microsoft Macintosh PowerPoint</Application>
  <PresentationFormat>宽屏</PresentationFormat>
  <Paragraphs>89</Paragraphs>
  <Slides>44</Slides>
  <Notes>12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44</vt:i4>
      </vt:variant>
    </vt:vector>
  </HeadingPairs>
  <TitlesOfParts>
    <vt:vector size="49" baseType="lpstr">
      <vt:lpstr>等线</vt:lpstr>
      <vt:lpstr>等线 Light</vt:lpstr>
      <vt:lpstr>Arial</vt:lpstr>
      <vt:lpstr>Cambria Math</vt:lpstr>
      <vt:lpstr>Office 主题​​</vt:lpstr>
      <vt:lpstr>Point cloud upsampling</vt:lpstr>
      <vt:lpstr>Upsampling problem</vt:lpstr>
      <vt:lpstr>Upsampling problem</vt:lpstr>
      <vt:lpstr>Paper list</vt:lpstr>
      <vt:lpstr>PointNet</vt:lpstr>
      <vt:lpstr>PointNet++</vt:lpstr>
      <vt:lpstr>PowerPoint 演示文稿</vt:lpstr>
      <vt:lpstr>PowerPoint 演示文稿</vt:lpstr>
      <vt:lpstr>Evaluation metric: </vt:lpstr>
      <vt:lpstr>PowerPoint 演示文稿</vt:lpstr>
      <vt:lpstr>PowerPoint 演示文稿</vt:lpstr>
      <vt:lpstr>PowerPoint 演示文稿</vt:lpstr>
      <vt:lpstr>PowerPoint 演示文稿</vt:lpstr>
      <vt:lpstr>Analyzing the feature expansion &amp; Comparing different loss functions</vt:lpstr>
      <vt:lpstr>Application: Surface reconstruction from upsampled point sets</vt:lpstr>
      <vt:lpstr>Results from noisy input point sets</vt:lpstr>
      <vt:lpstr>Results on real-scanned point clouds</vt:lpstr>
      <vt:lpstr>Limitations: </vt:lpstr>
      <vt:lpstr>PowerPoint 演示文稿</vt:lpstr>
      <vt:lpstr>PowerPoint 演示文稿</vt:lpstr>
      <vt:lpstr>PowerPoint 演示文稿</vt:lpstr>
      <vt:lpstr>PowerPoint 演示文稿</vt:lpstr>
      <vt:lpstr>PowerPoint 演示文稿</vt:lpstr>
      <vt:lpstr>PowerPoint 演示文稿</vt:lpstr>
      <vt:lpstr>Robust under noise and sparse inputs</vt:lpstr>
      <vt:lpstr>Limitations:</vt:lpstr>
      <vt:lpstr>PowerPoint 演示文稿</vt:lpstr>
      <vt:lpstr>PowerPoint 演示文稿</vt:lpstr>
      <vt:lpstr>PowerPoint 演示文稿</vt:lpstr>
      <vt:lpstr>PowerPoint 演示文稿</vt:lpstr>
      <vt:lpstr>PowerPoint 演示文稿</vt:lpstr>
      <vt:lpstr>Uniform loss</vt:lpstr>
      <vt:lpstr>PowerPoint 演示文稿</vt:lpstr>
      <vt:lpstr>PowerPoint 演示文稿</vt:lpstr>
      <vt:lpstr>Limitations: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cloud upsampling</dc:title>
  <dc:creator>Weibing Zhao (218019046)</dc:creator>
  <cp:lastModifiedBy>Weibing Zhao (218019046)</cp:lastModifiedBy>
  <cp:revision>423</cp:revision>
  <dcterms:created xsi:type="dcterms:W3CDTF">2020-04-04T03:21:46Z</dcterms:created>
  <dcterms:modified xsi:type="dcterms:W3CDTF">2020-04-16T12:56:23Z</dcterms:modified>
</cp:coreProperties>
</file>